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  <p:sldId id="277" r:id="rId21"/>
    <p:sldId id="275" r:id="rId22"/>
    <p:sldId id="279" r:id="rId23"/>
    <p:sldId id="280" r:id="rId24"/>
    <p:sldId id="281" r:id="rId25"/>
    <p:sldId id="282" r:id="rId26"/>
    <p:sldId id="284" r:id="rId27"/>
    <p:sldId id="283" r:id="rId28"/>
    <p:sldId id="285" r:id="rId29"/>
    <p:sldId id="286" r:id="rId30"/>
    <p:sldId id="288" r:id="rId31"/>
    <p:sldId id="289" r:id="rId32"/>
    <p:sldId id="287" r:id="rId33"/>
    <p:sldId id="290" r:id="rId34"/>
    <p:sldId id="292" r:id="rId35"/>
    <p:sldId id="291" r:id="rId36"/>
    <p:sldId id="293" r:id="rId37"/>
    <p:sldId id="294" r:id="rId38"/>
    <p:sldId id="296" r:id="rId39"/>
    <p:sldId id="295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7" r:id="rId50"/>
    <p:sldId id="306" r:id="rId51"/>
    <p:sldId id="308" r:id="rId52"/>
    <p:sldId id="309" r:id="rId53"/>
    <p:sldId id="311" r:id="rId54"/>
    <p:sldId id="312" r:id="rId55"/>
    <p:sldId id="313" r:id="rId56"/>
    <p:sldId id="314" r:id="rId57"/>
    <p:sldId id="310" r:id="rId58"/>
    <p:sldId id="315" r:id="rId59"/>
    <p:sldId id="316" r:id="rId60"/>
    <p:sldId id="317" r:id="rId61"/>
    <p:sldId id="321" r:id="rId62"/>
    <p:sldId id="318" r:id="rId63"/>
    <p:sldId id="319" r:id="rId64"/>
    <p:sldId id="320" r:id="rId65"/>
    <p:sldId id="323" r:id="rId66"/>
    <p:sldId id="322" r:id="rId67"/>
    <p:sldId id="324" r:id="rId68"/>
    <p:sldId id="325" r:id="rId69"/>
    <p:sldId id="326" r:id="rId70"/>
    <p:sldId id="327" r:id="rId71"/>
    <p:sldId id="333" r:id="rId72"/>
    <p:sldId id="334" r:id="rId73"/>
    <p:sldId id="328" r:id="rId74"/>
    <p:sldId id="329" r:id="rId75"/>
    <p:sldId id="330" r:id="rId76"/>
    <p:sldId id="339" r:id="rId77"/>
    <p:sldId id="335" r:id="rId78"/>
    <p:sldId id="336" r:id="rId79"/>
    <p:sldId id="337" r:id="rId80"/>
    <p:sldId id="338" r:id="rId81"/>
    <p:sldId id="331" r:id="rId82"/>
    <p:sldId id="340" r:id="rId83"/>
    <p:sldId id="341" r:id="rId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216" y="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E70CA-BCEC-F04E-AAED-81BDCCC09E6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C6E8A-CD4C-474F-AEEC-64CA442F8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31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C6E8A-CD4C-474F-AEEC-64CA442F8A36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10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July 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July 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July 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July 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July 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July 8,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July 8,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July 8,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July 8,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July 8,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July 8,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July 8,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 Human Geography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cultural landscape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51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Scale </a:t>
            </a:r>
            <a:r>
              <a:rPr lang="en-US" dirty="0"/>
              <a:t>Differences: Maps of Washington State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86" y="1100628"/>
            <a:ext cx="3360714" cy="3343767"/>
          </a:xfrm>
        </p:spPr>
        <p:txBody>
          <a:bodyPr>
            <a:normAutofit/>
          </a:bodyPr>
          <a:lstStyle/>
          <a:p>
            <a:endParaRPr lang="en-US" sz="32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43" y="1035359"/>
            <a:ext cx="6629809" cy="570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221165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Washington State </a:t>
            </a:r>
            <a:br>
              <a:rPr lang="en-US" dirty="0"/>
            </a:br>
            <a:r>
              <a:rPr lang="en-US" i="1" dirty="0"/>
              <a:t>(1:10 million scale)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753" y="1100628"/>
            <a:ext cx="6634339" cy="552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178177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Western Washington</a:t>
            </a:r>
            <a:br>
              <a:rPr lang="en-US" dirty="0"/>
            </a:br>
            <a:r>
              <a:rPr lang="en-US" sz="2000" i="1" dirty="0"/>
              <a:t>(1:1 million scale)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41" y="1100628"/>
            <a:ext cx="6232527" cy="56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340220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Seattle Region</a:t>
            </a:r>
            <a:br>
              <a:rPr lang="en-US" dirty="0"/>
            </a:br>
            <a:r>
              <a:rPr lang="en-US" i="1" dirty="0"/>
              <a:t>(1:100,000 scale)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39" y="1100628"/>
            <a:ext cx="6216591" cy="56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38672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Downtown Seattle, Washington</a:t>
            </a:r>
            <a:br>
              <a:rPr lang="en-US" dirty="0"/>
            </a:br>
            <a:r>
              <a:rPr lang="en-US" sz="2000" i="1" dirty="0"/>
              <a:t>(1:10,000 scale)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90" y="1100628"/>
            <a:ext cx="6139149" cy="554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39782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/>
              <a:t>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Projection</a:t>
            </a:r>
            <a:r>
              <a:rPr lang="en-US" sz="2400" dirty="0" smtClean="0"/>
              <a:t>: method of transferring locations on E’s surface to a flat map.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4 types of distortion </a:t>
            </a:r>
          </a:p>
          <a:p>
            <a:pPr marL="0" indent="0"/>
            <a:r>
              <a:rPr lang="en-US" sz="2400" dirty="0" smtClean="0"/>
              <a:t>	1. </a:t>
            </a:r>
            <a:r>
              <a:rPr lang="en-US" sz="2400" i="1" dirty="0" smtClean="0"/>
              <a:t>shape</a:t>
            </a:r>
            <a:r>
              <a:rPr lang="en-US" sz="2400" dirty="0" smtClean="0"/>
              <a:t>: elongated or squat </a:t>
            </a:r>
          </a:p>
          <a:p>
            <a:pPr marL="0" indent="0"/>
            <a:r>
              <a:rPr lang="en-US" sz="2400" dirty="0"/>
              <a:t>	</a:t>
            </a:r>
            <a:r>
              <a:rPr lang="en-US" sz="2400" dirty="0" smtClean="0"/>
              <a:t>2. </a:t>
            </a:r>
            <a:r>
              <a:rPr lang="en-US" sz="2400" i="1" dirty="0" smtClean="0"/>
              <a:t>distance</a:t>
            </a:r>
            <a:r>
              <a:rPr lang="en-US" sz="2400" dirty="0" smtClean="0"/>
              <a:t>: + or – </a:t>
            </a:r>
          </a:p>
          <a:p>
            <a:pPr marL="0" indent="0"/>
            <a:r>
              <a:rPr lang="en-US" sz="2400" dirty="0"/>
              <a:t>	</a:t>
            </a:r>
            <a:r>
              <a:rPr lang="en-US" sz="2400" dirty="0" smtClean="0"/>
              <a:t>3. </a:t>
            </a:r>
            <a:r>
              <a:rPr lang="en-US" sz="2400" i="1" dirty="0" smtClean="0"/>
              <a:t>relative size</a:t>
            </a:r>
            <a:r>
              <a:rPr lang="en-US" sz="2400" dirty="0" smtClean="0"/>
              <a:t>: appears bigger than reality </a:t>
            </a:r>
          </a:p>
          <a:p>
            <a:pPr marL="0" indent="0"/>
            <a:r>
              <a:rPr lang="en-US" sz="2400" dirty="0"/>
              <a:t>	</a:t>
            </a:r>
            <a:r>
              <a:rPr lang="en-US" sz="2400" dirty="0" smtClean="0"/>
              <a:t>4. </a:t>
            </a:r>
            <a:r>
              <a:rPr lang="en-US" sz="2400" i="1" dirty="0" smtClean="0"/>
              <a:t>direction</a:t>
            </a:r>
            <a:r>
              <a:rPr lang="en-US" sz="2400" dirty="0" smtClean="0"/>
              <a:t>: one place to another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676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U.S. LAND ORDINANCE OF 1785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Land Ordinance of 1785</a:t>
            </a:r>
            <a:r>
              <a:rPr lang="en-US" sz="2400" dirty="0" smtClean="0"/>
              <a:t>: divided country into townships and ranges.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For sale of land to western settlers </a:t>
            </a:r>
            <a:endParaRPr lang="en-US" sz="2400" dirty="0"/>
          </a:p>
          <a:p>
            <a:pPr marL="0" indent="0"/>
            <a:r>
              <a:rPr lang="en-US" sz="2400" u="sng" dirty="0" smtClean="0"/>
              <a:t>Township</a:t>
            </a:r>
            <a:r>
              <a:rPr lang="en-US" sz="2400" dirty="0" smtClean="0"/>
              <a:t>: 6x6 miles square</a:t>
            </a:r>
          </a:p>
          <a:p>
            <a:pPr marL="0" indent="0"/>
            <a:r>
              <a:rPr lang="en-US" sz="2400" u="sng" dirty="0" smtClean="0"/>
              <a:t>Principal meridians</a:t>
            </a:r>
            <a:r>
              <a:rPr lang="en-US" sz="2400" dirty="0" smtClean="0"/>
              <a:t>: </a:t>
            </a:r>
            <a:r>
              <a:rPr lang="en-US" sz="2400" dirty="0" err="1" smtClean="0"/>
              <a:t>north|south</a:t>
            </a:r>
            <a:r>
              <a:rPr lang="en-US" sz="2400" dirty="0" smtClean="0"/>
              <a:t> lines dividing townships</a:t>
            </a:r>
          </a:p>
          <a:p>
            <a:pPr marL="0" indent="0"/>
            <a:r>
              <a:rPr lang="en-US" sz="2400" u="sng" dirty="0" smtClean="0"/>
              <a:t>Baselines</a:t>
            </a:r>
            <a:r>
              <a:rPr lang="en-US" sz="2400" dirty="0" smtClean="0"/>
              <a:t>: east—west lines dividing townships </a:t>
            </a:r>
          </a:p>
          <a:p>
            <a:pPr marL="0" indent="0"/>
            <a:r>
              <a:rPr lang="en-US" sz="2400" u="sng" dirty="0" smtClean="0"/>
              <a:t>Sections</a:t>
            </a:r>
            <a:r>
              <a:rPr lang="en-US" sz="2400" dirty="0" smtClean="0"/>
              <a:t>: 36 in each township (1x1 mile) </a:t>
            </a:r>
            <a:endParaRPr lang="en-US" sz="2400" u="sng" dirty="0" smtClean="0"/>
          </a:p>
        </p:txBody>
      </p:sp>
    </p:spTree>
    <p:extLst>
      <p:ext uri="{BB962C8B-B14F-4D97-AF65-F5344CB8AC3E}">
        <p14:creationId xmlns:p14="http://schemas.microsoft.com/office/powerpoint/2010/main" val="234625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3230538" cy="48895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Township &amp; Range System in U.S.</a:t>
            </a:r>
            <a:endParaRPr lang="en-US" sz="28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498" y="1100628"/>
            <a:ext cx="4818776" cy="484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0219" y="5926814"/>
            <a:ext cx="86169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kern="1200" dirty="0">
                <a:solidFill>
                  <a:schemeClr val="bg1"/>
                </a:solidFill>
                <a:latin typeface="Arial" charset="0"/>
              </a:rPr>
              <a:t>Fig. 1-4:  Principal meridians &amp; east-west baselines of the township system.  Townships in northwest Mississippi  &amp; topographic map of the area.</a:t>
            </a:r>
          </a:p>
        </p:txBody>
      </p:sp>
    </p:spTree>
    <p:extLst>
      <p:ext uri="{BB962C8B-B14F-4D97-AF65-F5344CB8AC3E}">
        <p14:creationId xmlns:p14="http://schemas.microsoft.com/office/powerpoint/2010/main" val="154472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2677322" cy="4423872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Principal Meridians </a:t>
            </a:r>
          </a:p>
          <a:p>
            <a:r>
              <a:rPr lang="en-US" sz="2800" b="0" dirty="0" smtClean="0"/>
              <a:t>&amp; </a:t>
            </a:r>
            <a:r>
              <a:rPr lang="en-US" sz="2800" u="sng" dirty="0" smtClean="0"/>
              <a:t>Baselines</a:t>
            </a:r>
            <a:endParaRPr lang="en-US" sz="2800" u="sng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282" y="1088231"/>
            <a:ext cx="4843618" cy="394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154430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CONTEMPORARY TOOLS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GIS</a:t>
            </a:r>
            <a:r>
              <a:rPr lang="en-US" sz="2400" dirty="0" smtClean="0"/>
              <a:t>: (Geography Information Systems)- the position of any object on E can be measured and recorded with mathematical Precision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What can GIS be used for</a:t>
            </a:r>
            <a:r>
              <a:rPr lang="en-US" sz="2400" b="0" dirty="0"/>
              <a:t> </a:t>
            </a:r>
            <a:r>
              <a:rPr lang="en-US" sz="2400" b="0" dirty="0" smtClean="0"/>
              <a:t>or prevent? </a:t>
            </a:r>
          </a:p>
          <a:p>
            <a:pPr marL="0" indent="0"/>
            <a:r>
              <a:rPr lang="en-US" sz="2400" b="0" dirty="0" smtClean="0"/>
              <a:t>-Info can be stored in layers (like Photoshop) 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Boundaries, water, roads, climates, etc. </a:t>
            </a:r>
          </a:p>
          <a:p>
            <a:pPr marL="0" indent="0"/>
            <a:r>
              <a:rPr lang="en-US" sz="2400" b="0" dirty="0" smtClean="0"/>
              <a:t>-Shows relationships among different info as well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Farming practices, H2O/O, vegetation, development</a:t>
            </a:r>
          </a:p>
        </p:txBody>
      </p:sp>
    </p:spTree>
    <p:extLst>
      <p:ext uri="{BB962C8B-B14F-4D97-AF65-F5344CB8AC3E}">
        <p14:creationId xmlns:p14="http://schemas.microsoft.com/office/powerpoint/2010/main" val="137193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What is geography? 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4016028"/>
          </a:xfrm>
        </p:spPr>
        <p:txBody>
          <a:bodyPr>
            <a:normAutofit/>
          </a:bodyPr>
          <a:lstStyle/>
          <a:p>
            <a:pPr marL="288036" lvl="3" indent="0">
              <a:buNone/>
            </a:pPr>
            <a:r>
              <a:rPr lang="en-US" sz="2400" b="1" dirty="0" smtClean="0"/>
              <a:t>Who can tell me what </a:t>
            </a:r>
            <a:r>
              <a:rPr lang="en-US" sz="2400" b="1" u="sng" dirty="0" smtClean="0"/>
              <a:t>Geography</a:t>
            </a:r>
            <a:r>
              <a:rPr lang="en-US" sz="2400" b="1" dirty="0" smtClean="0"/>
              <a:t> is? </a:t>
            </a:r>
          </a:p>
          <a:p>
            <a:pPr lvl="3" indent="-342900"/>
            <a:r>
              <a:rPr lang="en-US" sz="2000" dirty="0" smtClean="0"/>
              <a:t>It is the scientific study of the location of people &amp; activities across the earth and the reasons for their distribution.</a:t>
            </a:r>
          </a:p>
          <a:p>
            <a:pPr lvl="3" indent="-342900"/>
            <a:r>
              <a:rPr lang="en-US" sz="2000" dirty="0" smtClean="0"/>
              <a:t>Eratosthenes (Greek Scholar) first to say </a:t>
            </a:r>
            <a:r>
              <a:rPr lang="en-US" sz="2000" i="1" dirty="0" smtClean="0"/>
              <a:t>Geo-</a:t>
            </a:r>
            <a:r>
              <a:rPr lang="en-US" sz="2000" i="1" dirty="0" err="1" smtClean="0"/>
              <a:t>graphy</a:t>
            </a:r>
            <a:endParaRPr lang="en-US" sz="2000" dirty="0"/>
          </a:p>
          <a:p>
            <a:pPr marL="288036" lvl="3" indent="0">
              <a:buNone/>
            </a:pPr>
            <a:r>
              <a:rPr lang="en-US" sz="2400" b="1" dirty="0" smtClean="0"/>
              <a:t>Geography asks two questions:</a:t>
            </a:r>
          </a:p>
          <a:p>
            <a:pPr marL="745236" lvl="3" indent="-457200">
              <a:buAutoNum type="arabicParenR"/>
            </a:pPr>
            <a:r>
              <a:rPr lang="en-US" sz="2000" b="1" dirty="0" smtClean="0"/>
              <a:t>WHERE </a:t>
            </a:r>
            <a:r>
              <a:rPr lang="en-US" sz="2000" dirty="0" smtClean="0"/>
              <a:t>things are</a:t>
            </a:r>
            <a:r>
              <a:rPr lang="en-US" sz="2000" b="1" dirty="0" smtClean="0"/>
              <a:t> and</a:t>
            </a:r>
          </a:p>
          <a:p>
            <a:pPr marL="745236" lvl="3" indent="-457200">
              <a:buAutoNum type="arabicParenR"/>
            </a:pPr>
            <a:r>
              <a:rPr lang="en-US" sz="2000" b="1" dirty="0" smtClean="0"/>
              <a:t>WHY </a:t>
            </a:r>
            <a:r>
              <a:rPr lang="en-US" sz="2000" dirty="0" smtClean="0"/>
              <a:t>they are there</a:t>
            </a:r>
          </a:p>
          <a:p>
            <a:pPr marL="745236" lvl="3" indent="-457200">
              <a:buAutoNum type="arabicParenR"/>
            </a:pPr>
            <a:endParaRPr lang="en-US" sz="2000" dirty="0"/>
          </a:p>
          <a:p>
            <a:pPr marL="288036" lvl="3" indent="0">
              <a:buNone/>
            </a:pPr>
            <a:r>
              <a:rPr lang="en-US" sz="2000" dirty="0" smtClean="0"/>
              <a:t>-Geographers organize things by place </a:t>
            </a:r>
          </a:p>
          <a:p>
            <a:pPr marL="288036" lvl="3" indent="0">
              <a:buNone/>
            </a:pPr>
            <a:r>
              <a:rPr lang="en-US" sz="2000" dirty="0" smtClean="0"/>
              <a:t>-Historians organize things by time.</a:t>
            </a:r>
          </a:p>
          <a:p>
            <a:pPr marL="288036" lvl="3" indent="0">
              <a:buNone/>
            </a:pPr>
            <a:r>
              <a:rPr lang="en-US" sz="2000" b="1" dirty="0" smtClean="0"/>
              <a:t>Something happening here can affect what’s happening there.</a:t>
            </a:r>
          </a:p>
          <a:p>
            <a:pPr marL="288036" lvl="3" indent="0">
              <a:buNone/>
            </a:pPr>
            <a:endParaRPr lang="en-US" sz="2000" b="1" dirty="0"/>
          </a:p>
          <a:p>
            <a:pPr marL="288036" lvl="3" indent="0">
              <a:buNone/>
            </a:pPr>
            <a:endParaRPr lang="en-US" sz="2000" b="1" dirty="0" smtClean="0"/>
          </a:p>
          <a:p>
            <a:pPr marL="288036" lvl="3" indent="0">
              <a:buNone/>
            </a:pPr>
            <a:endParaRPr lang="en-US" sz="2000" b="1" dirty="0"/>
          </a:p>
          <a:p>
            <a:pPr marL="288036" lvl="3" indent="0">
              <a:buNone/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21122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2667000" cy="2514600"/>
          </a:xfrm>
        </p:spPr>
        <p:txBody>
          <a:bodyPr/>
          <a:lstStyle/>
          <a:p>
            <a:r>
              <a:rPr lang="en-US" sz="4400" b="0"/>
              <a:t>Layers of a GIS</a:t>
            </a:r>
            <a:endParaRPr lang="en-US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33400" y="5362575"/>
            <a:ext cx="8001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1225" indent="-9112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10810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953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bg1"/>
                </a:solidFill>
                <a:latin typeface="Arial" charset="0"/>
              </a:rPr>
              <a:t>Fig. 1-5:  A geographic information system (GIS) stores information about a location in several layers.  Each layer represents a different category of information.</a:t>
            </a:r>
            <a:r>
              <a:rPr lang="en-US" sz="1600">
                <a:solidFill>
                  <a:schemeClr val="bg1"/>
                </a:solidFill>
              </a:rPr>
              <a:t>    </a:t>
            </a:r>
          </a:p>
        </p:txBody>
      </p:sp>
      <p:pic>
        <p:nvPicPr>
          <p:cNvPr id="7180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381000"/>
            <a:ext cx="5151438" cy="4656667"/>
          </a:xfrm>
        </p:spPr>
      </p:pic>
    </p:spTree>
    <p:extLst>
      <p:ext uri="{BB962C8B-B14F-4D97-AF65-F5344CB8AC3E}">
        <p14:creationId xmlns:p14="http://schemas.microsoft.com/office/powerpoint/2010/main" val="231344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/>
              <a:t>CONTEMPORARY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Remote Sensing</a:t>
            </a:r>
            <a:r>
              <a:rPr lang="en-US" sz="2400" dirty="0" smtClean="0"/>
              <a:t>: collection of data about E’s surface from an orbiting satellite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Essentially a grid containing many rows of pixels   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Primarily used for environmental issues</a:t>
            </a:r>
          </a:p>
          <a:p>
            <a:pPr marL="0" indent="0"/>
            <a:r>
              <a:rPr lang="en-US" sz="2400" b="0" dirty="0" smtClean="0"/>
              <a:t>	-</a:t>
            </a:r>
            <a:r>
              <a:rPr lang="en-US" sz="2000" b="0" dirty="0" smtClean="0"/>
              <a:t>What do you think a scanner can see from space…how big?</a:t>
            </a:r>
          </a:p>
          <a:p>
            <a:pPr marL="0" indent="0"/>
            <a:r>
              <a:rPr lang="en-US" sz="2400" u="sng" dirty="0" smtClean="0"/>
              <a:t>GPS</a:t>
            </a:r>
            <a:r>
              <a:rPr lang="en-US" sz="2400" dirty="0" smtClean="0"/>
              <a:t>: (Global Positioning System): determines the precise position of something on E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Google Maps, Yelp, etc.</a:t>
            </a:r>
          </a:p>
        </p:txBody>
      </p:sp>
    </p:spTree>
    <p:extLst>
      <p:ext uri="{BB962C8B-B14F-4D97-AF65-F5344CB8AC3E}">
        <p14:creationId xmlns:p14="http://schemas.microsoft.com/office/powerpoint/2010/main" val="369338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b="0" dirty="0"/>
              <a:t>Google Map </a:t>
            </a:r>
            <a:br>
              <a:rPr lang="en-US" b="0" dirty="0"/>
            </a:br>
            <a:r>
              <a:rPr lang="en-US" sz="3800" b="0" i="1" dirty="0" smtClean="0"/>
              <a:t>Available apts. In charlotte </a:t>
            </a:r>
            <a:endParaRPr lang="en-US" b="0" dirty="0"/>
          </a:p>
        </p:txBody>
      </p:sp>
      <p:pic>
        <p:nvPicPr>
          <p:cNvPr id="5" name="Picture 4" descr="Screen Shot 2012-08-26 at 11.40.45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58395"/>
            <a:ext cx="7429500" cy="46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6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Why is each point on earth unique?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002482"/>
          </a:xfrm>
        </p:spPr>
        <p:txBody>
          <a:bodyPr>
            <a:noAutofit/>
          </a:bodyPr>
          <a:lstStyle/>
          <a:p>
            <a:r>
              <a:rPr lang="en-US" sz="2400" dirty="0" smtClean="0"/>
              <a:t>PLACE: Unique location of a feature</a:t>
            </a:r>
          </a:p>
          <a:p>
            <a:r>
              <a:rPr lang="en-US" sz="2400" dirty="0" smtClean="0"/>
              <a:t>REGIONS: Areas of unique characteristics </a:t>
            </a:r>
          </a:p>
          <a:p>
            <a:r>
              <a:rPr lang="en-US" sz="2400" dirty="0" smtClean="0"/>
              <a:t>-</a:t>
            </a:r>
            <a:r>
              <a:rPr lang="en-US" sz="2400" b="0" dirty="0" smtClean="0"/>
              <a:t>The difference between these concepts is a matter of scale.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A place is a </a:t>
            </a:r>
            <a:r>
              <a:rPr lang="en-US" sz="2400" b="0" i="1" dirty="0" smtClean="0"/>
              <a:t>point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Region is an </a:t>
            </a:r>
            <a:r>
              <a:rPr lang="en-US" sz="2400" b="0" i="1" dirty="0" smtClean="0"/>
              <a:t>area</a:t>
            </a:r>
            <a:endParaRPr lang="en-US" sz="2400" b="0" i="1" dirty="0"/>
          </a:p>
          <a:p>
            <a:pPr marL="0" indent="0"/>
            <a:r>
              <a:rPr lang="en-US" sz="2400" dirty="0" smtClean="0"/>
              <a:t>Strong sense of place…</a:t>
            </a:r>
            <a:r>
              <a:rPr lang="en-US" sz="2400" b="0" dirty="0" smtClean="0"/>
              <a:t>name some, what makes you remember? 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Helps geographers explain similarities, differences, and changes across E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92103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Place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u="sng" dirty="0" smtClean="0"/>
              <a:t>Location</a:t>
            </a:r>
            <a:r>
              <a:rPr lang="en-US" sz="2400" dirty="0" smtClean="0"/>
              <a:t>: position of something that occupies E’s surface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4 ways to ID location; </a:t>
            </a:r>
            <a:r>
              <a:rPr lang="en-US" sz="2400" b="0" dirty="0" smtClean="0"/>
              <a:t>Place name, site, situation, and mathematical location.</a:t>
            </a:r>
          </a:p>
          <a:p>
            <a:pPr marL="0" indent="0"/>
            <a:r>
              <a:rPr lang="en-US" sz="2400" dirty="0" smtClean="0"/>
              <a:t>Place Names </a:t>
            </a:r>
          </a:p>
          <a:p>
            <a:pPr>
              <a:buFont typeface="Arial"/>
              <a:buChar char="•"/>
            </a:pPr>
            <a:r>
              <a:rPr lang="en-US" sz="2400" u="sng" dirty="0" err="1" smtClean="0"/>
              <a:t>Toponym</a:t>
            </a:r>
            <a:r>
              <a:rPr lang="en-US" sz="2400" dirty="0" smtClean="0"/>
              <a:t>: name given to a place on E</a:t>
            </a:r>
          </a:p>
          <a:p>
            <a:pPr marL="0" indent="0"/>
            <a:r>
              <a:rPr lang="en-US" sz="2400" dirty="0" smtClean="0"/>
              <a:t>	-</a:t>
            </a:r>
            <a:r>
              <a:rPr lang="en-US" sz="2400" b="0" dirty="0" smtClean="0"/>
              <a:t>person, religion, happenstance, environment</a:t>
            </a:r>
          </a:p>
          <a:p>
            <a:pPr marL="0" indent="0"/>
            <a:r>
              <a:rPr lang="en-US" sz="2400" u="sng" dirty="0" smtClean="0"/>
              <a:t>Site</a:t>
            </a:r>
            <a:r>
              <a:rPr lang="en-US" sz="2400" dirty="0" smtClean="0"/>
              <a:t>: location of a place, physical character of a place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Climate, water sources, topography, soil, vegetation</a:t>
            </a:r>
          </a:p>
          <a:p>
            <a:pPr>
              <a:buFont typeface="Arial"/>
              <a:buChar char="•"/>
            </a:pP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7373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400" u="sng" dirty="0"/>
              <a:t>Site</a:t>
            </a:r>
            <a:r>
              <a:rPr lang="en-US" sz="2400" dirty="0"/>
              <a:t>: location of a place, physical character of a place</a:t>
            </a:r>
          </a:p>
          <a:p>
            <a:pPr>
              <a:buFont typeface="Arial"/>
              <a:buChar char="•"/>
            </a:pPr>
            <a:r>
              <a:rPr lang="en-US" sz="2400" b="0" dirty="0"/>
              <a:t>Climate, water sources, topography, soil, </a:t>
            </a:r>
            <a:r>
              <a:rPr lang="en-US" sz="2400" b="0" dirty="0" smtClean="0"/>
              <a:t>vegetation</a:t>
            </a:r>
          </a:p>
          <a:p>
            <a:pPr marL="0" indent="0"/>
            <a:r>
              <a:rPr lang="en-US" sz="2400" b="0" dirty="0" smtClean="0"/>
              <a:t>-What would you consider when choosing a </a:t>
            </a:r>
            <a:r>
              <a:rPr lang="en-US" sz="2400" b="0" i="1" dirty="0" smtClean="0"/>
              <a:t>site </a:t>
            </a:r>
            <a:r>
              <a:rPr lang="en-US" sz="2400" b="0" dirty="0" smtClean="0"/>
              <a:t>before settling?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Hilltop, valley, water source, wooded, plains…?</a:t>
            </a:r>
            <a:endParaRPr lang="en-US" sz="2400" b="0" dirty="0"/>
          </a:p>
          <a:p>
            <a:pPr marL="0" indent="0"/>
            <a:r>
              <a:rPr lang="en-US" sz="2400" b="0" dirty="0" smtClean="0"/>
              <a:t>-Humans can modify characteristics of a site.</a:t>
            </a:r>
          </a:p>
          <a:p>
            <a:pPr marL="0" indent="0"/>
            <a:endParaRPr lang="en-US" sz="2400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86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3429000" cy="3200400"/>
          </a:xfrm>
        </p:spPr>
        <p:txBody>
          <a:bodyPr/>
          <a:lstStyle/>
          <a:p>
            <a:r>
              <a:rPr lang="en-US" sz="4400" b="0"/>
              <a:t>Site:</a:t>
            </a:r>
            <a:br>
              <a:rPr lang="en-US" sz="4400" b="0"/>
            </a:br>
            <a:r>
              <a:rPr lang="en-US" b="0" i="1"/>
              <a:t>Lower Manhattan Island</a:t>
            </a:r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62000" y="624840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04800" y="5017810"/>
            <a:ext cx="39624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10287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Arial" charset="0"/>
              </a:rPr>
              <a:t>Fig. 1-6:  Site of lower Manhattan Island,  New York City.  There have been many changes to the area over the last 200 years. </a:t>
            </a:r>
          </a:p>
        </p:txBody>
      </p:sp>
      <p:pic>
        <p:nvPicPr>
          <p:cNvPr id="8204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9150" y="381000"/>
            <a:ext cx="3995738" cy="6172200"/>
          </a:xfrm>
        </p:spPr>
      </p:pic>
    </p:spTree>
    <p:extLst>
      <p:ext uri="{BB962C8B-B14F-4D97-AF65-F5344CB8AC3E}">
        <p14:creationId xmlns:p14="http://schemas.microsoft.com/office/powerpoint/2010/main" val="237114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/>
              <a:t>Place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Situation</a:t>
            </a:r>
            <a:r>
              <a:rPr lang="en-US" sz="2400" dirty="0" smtClean="0"/>
              <a:t>: location of a place relative to other places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Helps find an unfamiliar place and compare it to a familiar one</a:t>
            </a:r>
          </a:p>
          <a:p>
            <a:pPr marL="0" indent="0"/>
            <a:r>
              <a:rPr lang="en-US" sz="2400" b="0" dirty="0" smtClean="0"/>
              <a:t>-Giving directions by using landmarks</a:t>
            </a:r>
          </a:p>
          <a:p>
            <a:pPr marL="0" indent="0"/>
            <a:r>
              <a:rPr lang="en-US" sz="2400" b="0" dirty="0" smtClean="0"/>
              <a:t>-Situation helps us understand importance of location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Singapore=center for trade in SE Asia because it is near Strait of Malacca.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71796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Singapore </a:t>
            </a:r>
            <a:endParaRPr lang="en-US" sz="3200" i="1" dirty="0"/>
          </a:p>
        </p:txBody>
      </p:sp>
      <p:pic>
        <p:nvPicPr>
          <p:cNvPr id="6" name="Picture 5" descr="Screen Shot 2012-08-26 at 12.29.54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4749938" cy="4121857"/>
          </a:xfrm>
          <a:prstGeom prst="rect">
            <a:avLst/>
          </a:prstGeom>
        </p:spPr>
      </p:pic>
      <p:pic>
        <p:nvPicPr>
          <p:cNvPr id="7" name="Picture 6"/>
          <p:cNvPicPr>
            <a:picLocks noGrp="1"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938" y="914399"/>
            <a:ext cx="4394062" cy="412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277386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/>
              <a:t>Place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59864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Mathematical Location</a:t>
            </a:r>
          </a:p>
          <a:p>
            <a:r>
              <a:rPr lang="en-US" sz="2400" u="sng" dirty="0" smtClean="0"/>
              <a:t>Meridian</a:t>
            </a:r>
            <a:r>
              <a:rPr lang="en-US" sz="2400" dirty="0" smtClean="0"/>
              <a:t>: arc drawn between N &amp; S poles</a:t>
            </a:r>
            <a:endParaRPr lang="en-US" sz="2400" u="sng" dirty="0" smtClean="0"/>
          </a:p>
          <a:p>
            <a:r>
              <a:rPr lang="en-US" sz="2400" u="sng" dirty="0" smtClean="0"/>
              <a:t>Parallel</a:t>
            </a:r>
            <a:r>
              <a:rPr lang="en-US" sz="2400" dirty="0" smtClean="0"/>
              <a:t>: circle drawn around the globe parallel to equator</a:t>
            </a:r>
          </a:p>
          <a:p>
            <a:endParaRPr lang="en-US" sz="2400" u="sng" dirty="0"/>
          </a:p>
          <a:p>
            <a:r>
              <a:rPr lang="en-US" sz="2400" u="sng" dirty="0" smtClean="0"/>
              <a:t>Prime Meridian</a:t>
            </a:r>
            <a:r>
              <a:rPr lang="en-US" sz="2400" dirty="0" smtClean="0"/>
              <a:t>: 0° </a:t>
            </a:r>
            <a:r>
              <a:rPr lang="en-US" sz="2400" i="1" dirty="0" smtClean="0"/>
              <a:t>longitude</a:t>
            </a:r>
            <a:r>
              <a:rPr lang="en-US" sz="2400" dirty="0" smtClean="0"/>
              <a:t> (Greenwich, Eng.)</a:t>
            </a:r>
          </a:p>
          <a:p>
            <a:r>
              <a:rPr lang="en-US" sz="2400" b="0" dirty="0"/>
              <a:t>Each meridian is </a:t>
            </a:r>
            <a:r>
              <a:rPr lang="en-US" sz="2400" b="0" dirty="0" err="1"/>
              <a:t>ID’ed</a:t>
            </a:r>
            <a:r>
              <a:rPr lang="en-US" sz="2400" b="0" dirty="0"/>
              <a:t> according to its </a:t>
            </a:r>
            <a:r>
              <a:rPr lang="en-US" sz="2400" u="sng" dirty="0" smtClean="0"/>
              <a:t>longitude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Important for telling time</a:t>
            </a:r>
          </a:p>
          <a:p>
            <a:pPr marL="0" indent="0"/>
            <a:r>
              <a:rPr lang="en-US" sz="2400" u="sng" dirty="0" smtClean="0"/>
              <a:t>Latitude</a:t>
            </a:r>
            <a:r>
              <a:rPr lang="en-US" sz="2400" dirty="0" smtClean="0"/>
              <a:t>: indicates location of parallel 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Equator is 0°, N Pole 90°, S Pole 90°</a:t>
            </a:r>
          </a:p>
          <a:p>
            <a:pPr marL="0" indent="0"/>
            <a:r>
              <a:rPr lang="en-US" sz="2400" u="sng" dirty="0" smtClean="0"/>
              <a:t>International Date Line</a:t>
            </a:r>
            <a:r>
              <a:rPr lang="en-US" sz="2400" dirty="0" smtClean="0"/>
              <a:t>: 180°Long. Move the clock back 24 hours moving East, ahead if moving West</a:t>
            </a:r>
            <a:endParaRPr lang="en-US" sz="2400" u="sng" dirty="0" smtClean="0"/>
          </a:p>
          <a:p>
            <a:pPr marL="0" indent="0"/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47314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Globalization vs. local diversity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Globalization</a:t>
            </a:r>
            <a:r>
              <a:rPr lang="en-US" sz="2400" dirty="0" smtClean="0"/>
              <a:t> </a:t>
            </a:r>
            <a:r>
              <a:rPr lang="en-US" sz="2400" b="0" dirty="0" smtClean="0"/>
              <a:t>pulls the world together </a:t>
            </a:r>
          </a:p>
          <a:p>
            <a:pPr>
              <a:buFont typeface="Arial"/>
              <a:buChar char="•"/>
            </a:pPr>
            <a:r>
              <a:rPr lang="en-US" sz="2000" b="0" dirty="0" smtClean="0"/>
              <a:t>Internet has made us a global community</a:t>
            </a:r>
            <a:endParaRPr lang="en-US" sz="2000" b="0" dirty="0"/>
          </a:p>
          <a:p>
            <a:r>
              <a:rPr lang="en-US" sz="2400" u="sng" dirty="0" smtClean="0"/>
              <a:t>Local Diversity</a:t>
            </a:r>
            <a:r>
              <a:rPr lang="en-US" sz="2400" dirty="0" smtClean="0"/>
              <a:t> </a:t>
            </a:r>
            <a:r>
              <a:rPr lang="en-US" sz="2400" b="0" dirty="0" smtClean="0"/>
              <a:t>pushes us want to be unique </a:t>
            </a:r>
          </a:p>
          <a:p>
            <a:pPr>
              <a:buFont typeface="Arial"/>
              <a:buChar char="•"/>
            </a:pPr>
            <a:r>
              <a:rPr lang="en-US" sz="2000" b="0" dirty="0" smtClean="0"/>
              <a:t>Express cultural traditions and economic practices</a:t>
            </a:r>
            <a:endParaRPr lang="en-US" sz="2000" b="0" dirty="0"/>
          </a:p>
          <a:p>
            <a:r>
              <a:rPr lang="en-US" sz="2400" dirty="0" smtClean="0"/>
              <a:t>This push and pull can lead to conflict, what could they be?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Political, economic, and pollution to name a few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endParaRPr lang="en-US" sz="2400" b="0" u="sng" dirty="0" smtClean="0"/>
          </a:p>
        </p:txBody>
      </p:sp>
    </p:spTree>
    <p:extLst>
      <p:ext uri="{BB962C8B-B14F-4D97-AF65-F5344CB8AC3E}">
        <p14:creationId xmlns:p14="http://schemas.microsoft.com/office/powerpoint/2010/main" val="326205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sz="4400" b="0" i="1" dirty="0"/>
              <a:t>World Geographic Grid</a:t>
            </a:r>
            <a:endParaRPr lang="en-US" i="1" dirty="0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33400" y="5438775"/>
            <a:ext cx="80962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1225" indent="-9112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11493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2636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3779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Arial" charset="0"/>
              </a:rPr>
              <a:t>Fig. 1-8: The world geographic grid consists of meridians of longitude and parallels of latitude. The prime meridian ( 0º)  passes through Greenwich, England.</a:t>
            </a:r>
          </a:p>
        </p:txBody>
      </p:sp>
      <p:pic>
        <p:nvPicPr>
          <p:cNvPr id="10251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9025" y="1143000"/>
            <a:ext cx="4422775" cy="3828983"/>
          </a:xfrm>
        </p:spPr>
      </p:pic>
    </p:spTree>
    <p:extLst>
      <p:ext uri="{BB962C8B-B14F-4D97-AF65-F5344CB8AC3E}">
        <p14:creationId xmlns:p14="http://schemas.microsoft.com/office/powerpoint/2010/main" val="110804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r>
              <a:rPr lang="en-US" sz="4400" b="0" i="1" dirty="0"/>
              <a:t>World Time Zones</a:t>
            </a:r>
            <a:endParaRPr lang="en-US" i="1" dirty="0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28600" y="6019800"/>
            <a:ext cx="8763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35050" indent="-10350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11493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2636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3779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bg1"/>
                </a:solidFill>
                <a:latin typeface="Arial" charset="0"/>
              </a:rPr>
              <a:t>Fig. 1-9: The world</a:t>
            </a:r>
            <a:r>
              <a:rPr lang="ja-JP" altLang="en-US" sz="1600">
                <a:solidFill>
                  <a:schemeClr val="bg1"/>
                </a:solidFill>
                <a:latin typeface="Arial"/>
              </a:rPr>
              <a:t>’</a:t>
            </a:r>
            <a:r>
              <a:rPr lang="en-US" sz="1600">
                <a:solidFill>
                  <a:schemeClr val="bg1"/>
                </a:solidFill>
                <a:latin typeface="Arial" charset="0"/>
              </a:rPr>
              <a:t>s  24 standard time zones each represent about 15° of longitude. They are often depicted using the Mercator projection.</a:t>
            </a:r>
          </a:p>
        </p:txBody>
      </p:sp>
      <p:pic>
        <p:nvPicPr>
          <p:cNvPr id="11275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143000"/>
            <a:ext cx="6265863" cy="4670425"/>
          </a:xfrm>
        </p:spPr>
      </p:pic>
    </p:spTree>
    <p:extLst>
      <p:ext uri="{BB962C8B-B14F-4D97-AF65-F5344CB8AC3E}">
        <p14:creationId xmlns:p14="http://schemas.microsoft.com/office/powerpoint/2010/main" val="125976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Regions: areas of Unique Character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1288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“Sense of place” </a:t>
            </a:r>
          </a:p>
          <a:p>
            <a:r>
              <a:rPr lang="en-US" sz="2400" b="0" dirty="0" smtClean="0"/>
              <a:t>-Could be larger than a specific point, i.e. Charlotte, South East</a:t>
            </a:r>
          </a:p>
          <a:p>
            <a:r>
              <a:rPr lang="en-US" sz="2400" u="sng" dirty="0" smtClean="0"/>
              <a:t>Cultural Landscape</a:t>
            </a:r>
            <a:r>
              <a:rPr lang="en-US" sz="2400" dirty="0" smtClean="0"/>
              <a:t>: combination of cultural features.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Language, religion, agriculture, climate, </a:t>
            </a:r>
            <a:r>
              <a:rPr lang="en-US" sz="2400" b="0" dirty="0" err="1" smtClean="0"/>
              <a:t>vegetation,etc</a:t>
            </a:r>
            <a:r>
              <a:rPr lang="en-US" sz="2400" b="0" dirty="0"/>
              <a:t> </a:t>
            </a:r>
            <a:r>
              <a:rPr lang="en-US" sz="2400" b="0" u="sng" dirty="0"/>
              <a:t>r</a:t>
            </a:r>
            <a:r>
              <a:rPr lang="en-US" sz="2400" b="0" u="sng" dirty="0" smtClean="0"/>
              <a:t>egional studies</a:t>
            </a:r>
          </a:p>
          <a:p>
            <a:pPr marL="0" indent="0"/>
            <a:r>
              <a:rPr lang="en-US" sz="2400" b="0" dirty="0" smtClean="0"/>
              <a:t>-Regions have distinctive landscapes that result from social relationships and physical process</a:t>
            </a:r>
          </a:p>
          <a:p>
            <a:pPr marL="0" indent="0"/>
            <a:r>
              <a:rPr lang="en-US" sz="2400" b="0" dirty="0" smtClean="0"/>
              <a:t>-Human &amp; environmental character=Uniqueness</a:t>
            </a:r>
          </a:p>
        </p:txBody>
      </p:sp>
    </p:spTree>
    <p:extLst>
      <p:ext uri="{BB962C8B-B14F-4D97-AF65-F5344CB8AC3E}">
        <p14:creationId xmlns:p14="http://schemas.microsoft.com/office/powerpoint/2010/main" val="410026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/>
              <a:t>Regions: areas of Unique Character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1288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3 types of Region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Formal, functional, and vernacular </a:t>
            </a:r>
          </a:p>
          <a:p>
            <a:pPr marL="0" indent="0"/>
            <a:r>
              <a:rPr lang="en-US" sz="2400" u="sng" dirty="0" smtClean="0"/>
              <a:t>Formal</a:t>
            </a:r>
            <a:r>
              <a:rPr lang="en-US" sz="2400" dirty="0" smtClean="0"/>
              <a:t>: area within which everyone shares in common one or more distinct characteristics. 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Language, crop product, climate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North Carolina, wheat belt, political affiliation </a:t>
            </a:r>
          </a:p>
          <a:p>
            <a:pPr marL="0" indent="0"/>
            <a:r>
              <a:rPr lang="en-US" sz="2400" i="1" dirty="0" smtClean="0"/>
              <a:t>CAUTION!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Recognize diversity of culture, economics, and environmental factors while making generalizations.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65298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r>
              <a:rPr lang="en-US" b="0"/>
              <a:t>Presidential Election, 2004</a:t>
            </a:r>
            <a:br>
              <a:rPr lang="en-US" b="0"/>
            </a:br>
            <a:r>
              <a:rPr lang="en-US" sz="3800" b="0" i="1"/>
              <a:t>Results by State</a:t>
            </a:r>
          </a:p>
        </p:txBody>
      </p:sp>
      <p:pic>
        <p:nvPicPr>
          <p:cNvPr id="450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873250"/>
            <a:ext cx="6400800" cy="4527550"/>
          </a:xfrm>
        </p:spPr>
      </p:pic>
    </p:spTree>
    <p:extLst>
      <p:ext uri="{BB962C8B-B14F-4D97-AF65-F5344CB8AC3E}">
        <p14:creationId xmlns:p14="http://schemas.microsoft.com/office/powerpoint/2010/main" val="51078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/>
              <a:t>Regions: areas of Unique Character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Functional</a:t>
            </a:r>
            <a:r>
              <a:rPr lang="en-US" sz="2400" dirty="0" smtClean="0"/>
              <a:t>: (nodal) area organized around a node or focal point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Character chosen to define functional region dominates a central focus and diminishes outward.</a:t>
            </a:r>
          </a:p>
          <a:p>
            <a:pPr marL="0" indent="0"/>
            <a:r>
              <a:rPr lang="en-US" sz="2400" b="0" dirty="0" smtClean="0"/>
              <a:t>-A region is tied to a central point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Transportation or economic/functional assoc.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267" y="2752713"/>
            <a:ext cx="3395575" cy="223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6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838200"/>
          </a:xfrm>
        </p:spPr>
        <p:txBody>
          <a:bodyPr/>
          <a:lstStyle/>
          <a:p>
            <a:r>
              <a:rPr lang="en-US" sz="4400" b="0"/>
              <a:t>Formal and Functional Regions</a:t>
            </a:r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62000" y="5943600"/>
            <a:ext cx="7924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23938" indent="-10239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12557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00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843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bg1"/>
                </a:solidFill>
                <a:latin typeface="Arial" charset="0"/>
              </a:rPr>
              <a:t>Fig. 1-11:  The state of Iowa is an example of a formal region; the areas of influence of various television stations are examples of functional regions. </a:t>
            </a:r>
          </a:p>
        </p:txBody>
      </p:sp>
      <p:pic>
        <p:nvPicPr>
          <p:cNvPr id="13324" name="Picture 1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/>
        </p:blipFill>
        <p:spPr>
          <a:xfrm>
            <a:off x="1066800" y="1316038"/>
            <a:ext cx="7148513" cy="4114800"/>
          </a:xfrm>
        </p:spPr>
      </p:pic>
    </p:spTree>
    <p:extLst>
      <p:ext uri="{BB962C8B-B14F-4D97-AF65-F5344CB8AC3E}">
        <p14:creationId xmlns:p14="http://schemas.microsoft.com/office/powerpoint/2010/main" val="195628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/>
              <a:t>Regions: areas of Unique Character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Vernacular</a:t>
            </a:r>
            <a:r>
              <a:rPr lang="en-US" sz="2400" dirty="0" smtClean="0"/>
              <a:t>: perceptual region, place that people believe exists as part of their cultural ID.</a:t>
            </a:r>
          </a:p>
          <a:p>
            <a:pPr>
              <a:buFont typeface="Arial"/>
              <a:buChar char="•"/>
            </a:pPr>
            <a:r>
              <a:rPr lang="en-US" sz="2400" u="sng" dirty="0" smtClean="0"/>
              <a:t>Mental map</a:t>
            </a:r>
            <a:r>
              <a:rPr lang="en-US" sz="2400" dirty="0" smtClean="0"/>
              <a:t>: an internal representation of a part of E</a:t>
            </a:r>
          </a:p>
          <a:p>
            <a:pPr marL="0" indent="0"/>
            <a:r>
              <a:rPr lang="en-US" sz="2400" dirty="0"/>
              <a:t>	</a:t>
            </a:r>
            <a:r>
              <a:rPr lang="en-US" sz="2400" b="0" dirty="0" smtClean="0"/>
              <a:t>-personal impression of what a place is like. 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i.e. South=environmentally, culturally and economically different than other regions in U.S.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070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sz="4400" b="0" i="1" dirty="0"/>
              <a:t>Vernacular Regions</a:t>
            </a:r>
            <a:endParaRPr lang="en-US" i="1" dirty="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81000" y="5438775"/>
            <a:ext cx="8305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23938" indent="-10239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11382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2525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bg1"/>
                </a:solidFill>
                <a:latin typeface="Arial" charset="0"/>
              </a:rPr>
              <a:t>Fig. 1-12:  A number of features are often used to define the South as a vernacular region, each of which identifies somewhat different boundaries.</a:t>
            </a:r>
          </a:p>
        </p:txBody>
      </p:sp>
      <p:pic>
        <p:nvPicPr>
          <p:cNvPr id="14347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143000"/>
            <a:ext cx="6172200" cy="3892403"/>
          </a:xfrm>
        </p:spPr>
      </p:pic>
    </p:spTree>
    <p:extLst>
      <p:ext uri="{BB962C8B-B14F-4D97-AF65-F5344CB8AC3E}">
        <p14:creationId xmlns:p14="http://schemas.microsoft.com/office/powerpoint/2010/main" val="150568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Spatial association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dirty="0" smtClean="0"/>
              <a:t>Different conclusions reached based on its scale</a:t>
            </a:r>
          </a:p>
          <a:p>
            <a:r>
              <a:rPr lang="en-US" sz="2400" b="0" dirty="0" smtClean="0"/>
              <a:t>-Consider Panther fans, </a:t>
            </a:r>
            <a:r>
              <a:rPr lang="en-US" sz="2400" b="0" dirty="0" err="1" smtClean="0"/>
              <a:t>vary’s</a:t>
            </a:r>
            <a:r>
              <a:rPr lang="en-US" sz="2400" b="0" dirty="0" smtClean="0"/>
              <a:t> widely among scales with in U.S.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In NC, probably large % of fans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SE U.S. % shrinks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Entire U.S. even less</a:t>
            </a:r>
          </a:p>
          <a:p>
            <a:pPr>
              <a:buFont typeface="Arial"/>
              <a:buChar char="•"/>
            </a:pPr>
            <a:r>
              <a:rPr lang="en-US" sz="3200" b="0" dirty="0" smtClean="0"/>
              <a:t>STEELER NATION!</a:t>
            </a:r>
            <a:endParaRPr lang="en-US" sz="32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81120"/>
            <a:ext cx="7602521" cy="488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1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BIG 2: Where and why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-Where are people and activities found on Earth?</a:t>
            </a:r>
          </a:p>
          <a:p>
            <a:r>
              <a:rPr lang="en-US" sz="2400" dirty="0" smtClean="0"/>
              <a:t>-Why are they found there?</a:t>
            </a:r>
          </a:p>
          <a:p>
            <a:endParaRPr lang="en-US" sz="2400" dirty="0"/>
          </a:p>
          <a:p>
            <a:r>
              <a:rPr lang="en-US" sz="2400" dirty="0" smtClean="0"/>
              <a:t>HUMAN ASPECT: (Our focus) </a:t>
            </a:r>
            <a:endParaRPr lang="en-US" sz="2400" b="0" dirty="0" smtClean="0"/>
          </a:p>
          <a:p>
            <a:pPr>
              <a:buFont typeface="Arial"/>
              <a:buChar char="•"/>
            </a:pPr>
            <a:r>
              <a:rPr lang="en-US" sz="2400" b="0" dirty="0" smtClean="0"/>
              <a:t>Religions, cities, businesses </a:t>
            </a:r>
          </a:p>
          <a:p>
            <a:pPr marL="0" indent="0"/>
            <a:r>
              <a:rPr lang="en-US" sz="2400" dirty="0" smtClean="0"/>
              <a:t>PHYSICAL ASPECT: (Can’t Forget)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Climate, land formation, vegetation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648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2-08-26 at 1.57.31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2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8-26 at 1.58.30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6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Regional integration of culture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Culture</a:t>
            </a:r>
            <a:r>
              <a:rPr lang="en-US" sz="2400" dirty="0" smtClean="0"/>
              <a:t>: body of customary beliefs, material traits, and social forms that constitute the distinct tradition of a group of people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Job of the Geographer? 2 big questions</a:t>
            </a:r>
          </a:p>
          <a:p>
            <a:pPr marL="0" indent="0"/>
            <a:r>
              <a:rPr lang="en-US" sz="2400" b="0" i="1" dirty="0" smtClean="0"/>
              <a:t>Culture</a:t>
            </a:r>
            <a:r>
              <a:rPr lang="en-US" sz="2400" b="0" dirty="0" smtClean="0"/>
              <a:t>-</a:t>
            </a:r>
            <a:r>
              <a:rPr lang="en-US" sz="2400" b="0" dirty="0" err="1" smtClean="0"/>
              <a:t>Cultus</a:t>
            </a:r>
            <a:r>
              <a:rPr lang="en-US" sz="2400" b="0" dirty="0" smtClean="0"/>
              <a:t> Latin for “to care for” 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To care </a:t>
            </a:r>
            <a:r>
              <a:rPr lang="en-US" sz="2400" b="0" i="1" dirty="0" smtClean="0"/>
              <a:t>about</a:t>
            </a:r>
            <a:r>
              <a:rPr lang="en-US" sz="2400" b="0" dirty="0" smtClean="0"/>
              <a:t>- adore, worship, as</a:t>
            </a:r>
            <a:r>
              <a:rPr lang="en-US" sz="2400" b="0" i="1" dirty="0"/>
              <a:t> </a:t>
            </a:r>
            <a:r>
              <a:rPr lang="en-US" sz="2400" b="0" i="1" dirty="0" smtClean="0"/>
              <a:t>cult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To take care </a:t>
            </a:r>
            <a:r>
              <a:rPr lang="en-US" sz="2400" b="0" i="1" dirty="0" smtClean="0"/>
              <a:t>of</a:t>
            </a:r>
            <a:r>
              <a:rPr lang="en-US" sz="2400" b="0" dirty="0" smtClean="0"/>
              <a:t>- nurse or look after, as in </a:t>
            </a:r>
            <a:r>
              <a:rPr lang="en-US" sz="2400" b="0" i="1" dirty="0" smtClean="0"/>
              <a:t>cultivate</a:t>
            </a:r>
            <a:endParaRPr lang="en-US" sz="2400" b="0" i="1" dirty="0"/>
          </a:p>
        </p:txBody>
      </p:sp>
    </p:spTree>
    <p:extLst>
      <p:ext uri="{BB962C8B-B14F-4D97-AF65-F5344CB8AC3E}">
        <p14:creationId xmlns:p14="http://schemas.microsoft.com/office/powerpoint/2010/main" val="136056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/>
              <a:t>Regional integration of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people care about: </a:t>
            </a:r>
          </a:p>
          <a:p>
            <a:r>
              <a:rPr lang="en-US" sz="2400" b="0" dirty="0" smtClean="0"/>
              <a:t>-Why customary ideas, beliefs, and values of people produce distinctive culture in a particular place.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Language (chp.5) How do we use it?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Religion (chp.6) How does it impact us?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Ethnicity (chp.7) What does it encompass? Conflict?</a:t>
            </a:r>
          </a:p>
        </p:txBody>
      </p:sp>
    </p:spTree>
    <p:extLst>
      <p:ext uri="{BB962C8B-B14F-4D97-AF65-F5344CB8AC3E}">
        <p14:creationId xmlns:p14="http://schemas.microsoft.com/office/powerpoint/2010/main" val="36261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/>
              <a:t>Regional integration of culture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people take care of:</a:t>
            </a:r>
          </a:p>
          <a:p>
            <a:r>
              <a:rPr lang="en-US" sz="2400" b="0" dirty="0" smtClean="0"/>
              <a:t>-Material wealth; clothing, food, and shelter</a:t>
            </a:r>
          </a:p>
          <a:p>
            <a:r>
              <a:rPr lang="en-US" sz="2400" b="0" dirty="0" smtClean="0"/>
              <a:t>World divided into regions: 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More developed economically (MDC)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Less developed economically (LDC)</a:t>
            </a:r>
          </a:p>
          <a:p>
            <a:pPr marL="0" indent="0"/>
            <a:endParaRPr lang="en-US" sz="24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0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Cultural ecology: Integrating culture and environment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Cultural Ecology</a:t>
            </a:r>
            <a:r>
              <a:rPr lang="en-US" sz="2400" dirty="0" smtClean="0"/>
              <a:t>: geographic study of human-environment relationships 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Importance given to relationships between culture and natural environment. </a:t>
            </a:r>
          </a:p>
          <a:p>
            <a:pPr marL="0" indent="0"/>
            <a:r>
              <a:rPr lang="en-US" sz="2400" u="sng" dirty="0" smtClean="0"/>
              <a:t>Environmental determinism</a:t>
            </a:r>
            <a:r>
              <a:rPr lang="en-US" sz="2400" dirty="0" smtClean="0"/>
              <a:t>: how the physical environment </a:t>
            </a:r>
            <a:r>
              <a:rPr lang="en-US" sz="2400" i="1" dirty="0" smtClean="0"/>
              <a:t>caused</a:t>
            </a:r>
            <a:r>
              <a:rPr lang="en-US" sz="2400" dirty="0" smtClean="0"/>
              <a:t> social development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What do you think is the major determinant of civilization? 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97656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Cultural ecology: Integrating culture and environment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347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Human and Physical Factors:</a:t>
            </a:r>
          </a:p>
          <a:p>
            <a:r>
              <a:rPr lang="en-US" sz="2400" u="sng" dirty="0" err="1" smtClean="0"/>
              <a:t>Possibilism</a:t>
            </a:r>
            <a:r>
              <a:rPr lang="en-US" sz="2400" dirty="0" smtClean="0"/>
              <a:t>: physical environment may limit some human activity, but people can adjust to the environment. 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Rejects environmental determinism </a:t>
            </a:r>
          </a:p>
          <a:p>
            <a:pPr marL="0" indent="0"/>
            <a:r>
              <a:rPr lang="en-US" sz="2400" b="0" dirty="0" smtClean="0"/>
              <a:t>-What do you think?</a:t>
            </a:r>
          </a:p>
          <a:p>
            <a:pPr marL="0" indent="0"/>
            <a:r>
              <a:rPr lang="en-US" sz="2400" u="sng" dirty="0" smtClean="0"/>
              <a:t>Resources</a:t>
            </a:r>
            <a:r>
              <a:rPr lang="en-US" sz="2400" dirty="0" smtClean="0"/>
              <a:t>: substances that are useful to people, economically/technologically feasible to access, and socially acceptable to use. </a:t>
            </a:r>
          </a:p>
          <a:p>
            <a:pPr marL="0" indent="0"/>
            <a:r>
              <a:rPr lang="en-US" sz="2400" b="0" dirty="0" smtClean="0"/>
              <a:t>-gas/oil, coal, wind, nuclear, solar?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85459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Cultural ecology: Integrating culture and environment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Human and Physical </a:t>
            </a:r>
            <a:r>
              <a:rPr lang="en-US" sz="2400" dirty="0" smtClean="0"/>
              <a:t>Factors:</a:t>
            </a:r>
            <a:endParaRPr lang="en-US" sz="2400" dirty="0"/>
          </a:p>
          <a:p>
            <a:r>
              <a:rPr lang="en-US" sz="2400" dirty="0" smtClean="0"/>
              <a:t>-</a:t>
            </a:r>
            <a:r>
              <a:rPr lang="en-US" sz="2400" b="0" dirty="0" smtClean="0"/>
              <a:t>Climate affects human activity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Crop selection, i.e. wheat and rice</a:t>
            </a:r>
          </a:p>
          <a:p>
            <a:pPr marL="0" indent="0"/>
            <a:r>
              <a:rPr lang="en-US" sz="2400" b="0" dirty="0" smtClean="0"/>
              <a:t>-Wealth influences modification of environment </a:t>
            </a:r>
          </a:p>
          <a:p>
            <a:pPr>
              <a:buFont typeface="Arial"/>
              <a:buChar char="•"/>
            </a:pPr>
            <a:r>
              <a:rPr lang="en-US" sz="2400" b="0" dirty="0" err="1" smtClean="0"/>
              <a:t>Tractorless</a:t>
            </a:r>
            <a:r>
              <a:rPr lang="en-US" sz="2400" b="0" dirty="0" smtClean="0"/>
              <a:t> farmer, air conditioner/insulation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691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Cultural ecology: Integrating culture and environment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Physical Processes: Climate</a:t>
            </a:r>
          </a:p>
          <a:p>
            <a:pPr>
              <a:buFontTx/>
              <a:buChar char="-"/>
            </a:pPr>
            <a:r>
              <a:rPr lang="en-US" sz="2400" dirty="0" smtClean="0"/>
              <a:t>5 climate regions: Tropical, Dry, Warm Mid-Latitude, Cold Mid-Latitude, &amp; Polar </a:t>
            </a:r>
          </a:p>
          <a:p>
            <a:pPr marL="0" indent="0"/>
            <a:r>
              <a:rPr lang="en-US" sz="2400" dirty="0"/>
              <a:t>	</a:t>
            </a:r>
            <a:r>
              <a:rPr lang="en-US" sz="2400" dirty="0" smtClean="0"/>
              <a:t>-</a:t>
            </a:r>
            <a:r>
              <a:rPr lang="en-US" sz="2400" b="0" dirty="0" smtClean="0"/>
              <a:t>Where are most people distributed?</a:t>
            </a:r>
          </a:p>
          <a:p>
            <a:pPr marL="0" indent="0"/>
            <a:r>
              <a:rPr lang="en-US" sz="2400" b="0" dirty="0"/>
              <a:t>	</a:t>
            </a:r>
            <a:r>
              <a:rPr lang="en-US" sz="2400" b="0" dirty="0" smtClean="0"/>
              <a:t>-Climate heavily influences human activities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399" y="3488633"/>
            <a:ext cx="6450885" cy="321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5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4400" b="0" i="1" dirty="0"/>
              <a:t>World Climate Regions</a:t>
            </a:r>
            <a:endParaRPr lang="en-US" i="1" dirty="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81000" y="6248400"/>
            <a:ext cx="8089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Fig. 1-14:  The modified Köppen system divides the world into five main climate regions.</a:t>
            </a:r>
            <a:endParaRPr lang="en-US" sz="1800">
              <a:latin typeface="Times" charset="0"/>
            </a:endParaRPr>
          </a:p>
        </p:txBody>
      </p:sp>
      <p:pic>
        <p:nvPicPr>
          <p:cNvPr id="16395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096963"/>
            <a:ext cx="6553200" cy="4941887"/>
          </a:xfrm>
        </p:spPr>
      </p:pic>
    </p:spTree>
    <p:extLst>
      <p:ext uri="{BB962C8B-B14F-4D97-AF65-F5344CB8AC3E}">
        <p14:creationId xmlns:p14="http://schemas.microsoft.com/office/powerpoint/2010/main" val="2668188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Don’t forget about physicality 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Why should we not forget about the physical aspect of Geography?</a:t>
            </a:r>
          </a:p>
          <a:p>
            <a:pPr>
              <a:buFont typeface="Arial"/>
              <a:buChar char="•"/>
            </a:pPr>
            <a:r>
              <a:rPr lang="en-US" sz="2400" b="0" dirty="0"/>
              <a:t>A</a:t>
            </a:r>
            <a:r>
              <a:rPr lang="en-US" sz="2400" b="0" dirty="0" smtClean="0"/>
              <a:t>ll physical aspects affect the human side.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People and their environments </a:t>
            </a:r>
          </a:p>
          <a:p>
            <a:pPr marL="0" indent="0"/>
            <a:endParaRPr lang="en-US" sz="2400" b="0" dirty="0"/>
          </a:p>
          <a:p>
            <a:pPr marL="0" indent="0"/>
            <a:r>
              <a:rPr lang="en-US" sz="2400" dirty="0" smtClean="0"/>
              <a:t>Examples???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12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Cultural ecology: Integrating culture and environment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Physical Processes: Vegetation </a:t>
            </a:r>
          </a:p>
          <a:p>
            <a:r>
              <a:rPr lang="en-US" sz="2400" dirty="0" smtClean="0"/>
              <a:t>-4 Major Biomes: </a:t>
            </a:r>
            <a:r>
              <a:rPr lang="en-US" sz="2400" b="0" dirty="0" smtClean="0"/>
              <a:t>Forest, Savanna, Grassland, &amp;</a:t>
            </a:r>
            <a:r>
              <a:rPr lang="en-US" sz="2400" b="0" dirty="0"/>
              <a:t> </a:t>
            </a:r>
            <a:r>
              <a:rPr lang="en-US" sz="2400" b="0" dirty="0" smtClean="0"/>
              <a:t>Desert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256" y="2125633"/>
            <a:ext cx="7364644" cy="456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4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Cultural ecology: Integrating culture and environment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Physical Processes: Soil</a:t>
            </a:r>
          </a:p>
          <a:p>
            <a:r>
              <a:rPr lang="en-US" sz="2400" b="0" dirty="0" smtClean="0"/>
              <a:t>-Main concern is destruction of soil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Erosion and depletion of nutrients </a:t>
            </a:r>
          </a:p>
          <a:p>
            <a:pPr marL="0" indent="0"/>
            <a:r>
              <a:rPr lang="en-US" sz="2400" dirty="0" smtClean="0"/>
              <a:t>Physical Processes: Landforms </a:t>
            </a:r>
          </a:p>
          <a:p>
            <a:pPr marL="0" indent="0"/>
            <a:r>
              <a:rPr lang="en-US" sz="2400" b="0" dirty="0" smtClean="0"/>
              <a:t>-Geomorphology-study of E’s landforms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Explains population distribution and economic act.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Topographic maps</a:t>
            </a:r>
            <a:endParaRPr lang="en-US" sz="24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637"/>
            <a:ext cx="9144000" cy="338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7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God made earth, but the Dutch made the Netherlands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Massive human modification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Half of the country is below sea level </a:t>
            </a:r>
          </a:p>
          <a:p>
            <a:pPr marL="0" indent="0"/>
            <a:r>
              <a:rPr lang="en-US" sz="2400" dirty="0" smtClean="0"/>
              <a:t>2 types of modifications:</a:t>
            </a:r>
          </a:p>
          <a:p>
            <a:pPr>
              <a:buFont typeface="Arial"/>
              <a:buChar char="•"/>
            </a:pPr>
            <a:r>
              <a:rPr lang="en-US" sz="2400" u="sng" dirty="0" smtClean="0"/>
              <a:t>Polder</a:t>
            </a:r>
            <a:r>
              <a:rPr lang="en-US" sz="2400" dirty="0" smtClean="0"/>
              <a:t>: land created by draining water (13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C)</a:t>
            </a:r>
          </a:p>
          <a:p>
            <a:pPr lvl="2">
              <a:buFont typeface="Arial"/>
              <a:buChar char="•"/>
            </a:pPr>
            <a:r>
              <a:rPr lang="en-US" sz="2400" dirty="0" smtClean="0"/>
              <a:t>16% of the country’s land area</a:t>
            </a:r>
            <a:endParaRPr lang="en-US" sz="2400" dirty="0"/>
          </a:p>
          <a:p>
            <a:pPr lvl="1">
              <a:buFont typeface="Arial"/>
              <a:buChar char="•"/>
            </a:pPr>
            <a:r>
              <a:rPr lang="en-US" sz="2400" dirty="0" smtClean="0"/>
              <a:t>Dike: dams or floodgates</a:t>
            </a:r>
          </a:p>
          <a:p>
            <a:pPr marL="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267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9" y="457200"/>
            <a:ext cx="3255963" cy="2971800"/>
          </a:xfrm>
        </p:spPr>
        <p:txBody>
          <a:bodyPr/>
          <a:lstStyle/>
          <a:p>
            <a:r>
              <a:rPr lang="en-US" sz="3200" b="0" dirty="0"/>
              <a:t>Environmental Modification in the Netherlands</a:t>
            </a:r>
            <a:endParaRPr lang="en-US" dirty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57200" y="6096000"/>
            <a:ext cx="8172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23938" indent="-10239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11382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2525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bg1"/>
                </a:solidFill>
                <a:latin typeface="Arial" charset="0"/>
              </a:rPr>
              <a:t>Fig. 1-15: Polders and dikes have been used for extensive environmental modification in the Netherlands.</a:t>
            </a:r>
            <a:r>
              <a:rPr lang="en-US" sz="18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7419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4563" y="457200"/>
            <a:ext cx="5278437" cy="5410200"/>
          </a:xfrm>
        </p:spPr>
      </p:pic>
    </p:spTree>
    <p:extLst>
      <p:ext uri="{BB962C8B-B14F-4D97-AF65-F5344CB8AC3E}">
        <p14:creationId xmlns:p14="http://schemas.microsoft.com/office/powerpoint/2010/main" val="33239548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02" y="0"/>
            <a:ext cx="6177902" cy="4601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906" y="1100668"/>
            <a:ext cx="5915774" cy="3928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3629" y="2243667"/>
            <a:ext cx="6160372" cy="461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0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3886200" cy="3124200"/>
          </a:xfrm>
        </p:spPr>
        <p:txBody>
          <a:bodyPr/>
          <a:lstStyle/>
          <a:p>
            <a:r>
              <a:rPr lang="en-US" b="0"/>
              <a:t>Environmental Modification in Florida</a:t>
            </a:r>
            <a:endParaRPr 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09600" y="6248400"/>
            <a:ext cx="7808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Fig. 1-16:  Straightening the Kissimmee River has had many unintended side effects.</a:t>
            </a:r>
          </a:p>
        </p:txBody>
      </p:sp>
      <p:pic>
        <p:nvPicPr>
          <p:cNvPr id="18443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7488" y="381000"/>
            <a:ext cx="3360737" cy="5562600"/>
          </a:xfrm>
        </p:spPr>
      </p:pic>
    </p:spTree>
    <p:extLst>
      <p:ext uri="{BB962C8B-B14F-4D97-AF65-F5344CB8AC3E}">
        <p14:creationId xmlns:p14="http://schemas.microsoft.com/office/powerpoint/2010/main" val="39838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3657600" cy="2819400"/>
          </a:xfrm>
        </p:spPr>
        <p:txBody>
          <a:bodyPr/>
          <a:lstStyle/>
          <a:p>
            <a:r>
              <a:rPr lang="en-US" b="0"/>
              <a:t>C-38 Canal</a:t>
            </a:r>
            <a:br>
              <a:rPr lang="en-US" b="0"/>
            </a:br>
            <a:r>
              <a:rPr lang="en-US" sz="3800" b="0" i="1"/>
              <a:t>Florida</a:t>
            </a:r>
            <a:r>
              <a:rPr lang="en-US" b="0"/>
              <a:t> </a:t>
            </a:r>
          </a:p>
        </p:txBody>
      </p:sp>
      <p:pic>
        <p:nvPicPr>
          <p:cNvPr id="491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6063" y="304800"/>
            <a:ext cx="4748212" cy="6172200"/>
          </a:xfrm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65125" y="4142316"/>
            <a:ext cx="32924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The canal has carried water with agricultural runoff and pollution into Lake Okeechobee</a:t>
            </a:r>
          </a:p>
        </p:txBody>
      </p:sp>
    </p:spTree>
    <p:extLst>
      <p:ext uri="{BB962C8B-B14F-4D97-AF65-F5344CB8AC3E}">
        <p14:creationId xmlns:p14="http://schemas.microsoft.com/office/powerpoint/2010/main" val="320582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Florida’s environmental modifications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89800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Human modifications: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Seawalls and jetties </a:t>
            </a:r>
          </a:p>
          <a:p>
            <a:pPr marL="0" indent="0"/>
            <a:r>
              <a:rPr lang="en-US" sz="2400" dirty="0" smtClean="0"/>
              <a:t>U.S. Army Corp of Engineers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Levee around Lake Okeechobee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Divided 1/3 of N Everglades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Canaled Kissimmee River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Dames and levees near Miami and Ft. Lauderdale</a:t>
            </a:r>
          </a:p>
          <a:p>
            <a:pPr marL="0" indent="0"/>
            <a:r>
              <a:rPr lang="en-US" sz="2400" dirty="0" smtClean="0"/>
              <a:t>Opened A TON of hectares for farm land and sugarcane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Water pollution from pesticides and cattle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760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Why are different places similar? 	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Scale: From  Local to Global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Local scale= unique features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Global scale= broad patterns </a:t>
            </a:r>
          </a:p>
          <a:p>
            <a:pPr marL="0" indent="0"/>
            <a:r>
              <a:rPr lang="en-US" sz="2400" dirty="0" smtClean="0"/>
              <a:t>Helps explain human actions at all scales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Certain religions settle certain places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Corps. Located in specific places</a:t>
            </a:r>
          </a:p>
          <a:p>
            <a:pPr marL="0" indent="0"/>
            <a:r>
              <a:rPr lang="en-US" sz="2400" dirty="0" smtClean="0"/>
              <a:t>Why…?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991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Globalization of economy 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Globalization</a:t>
            </a:r>
            <a:r>
              <a:rPr lang="en-US" sz="2400" dirty="0" smtClean="0"/>
              <a:t>: force or process that involves the entire world and results in making something worldwide in scope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World is “shrinking”</a:t>
            </a:r>
          </a:p>
          <a:p>
            <a:pPr marL="0" indent="0"/>
            <a:r>
              <a:rPr lang="en-US" sz="2400" dirty="0" smtClean="0"/>
              <a:t>-Almost everyone knows what a TV, telephone, and car is/are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People are more connected now than ever before</a:t>
            </a:r>
          </a:p>
          <a:p>
            <a:pPr lvl="2">
              <a:buFont typeface="Arial"/>
              <a:buChar char="•"/>
            </a:pPr>
            <a:r>
              <a:rPr lang="en-US" sz="2400" dirty="0" smtClean="0"/>
              <a:t>More uniform, integrated, and interdependent </a:t>
            </a:r>
          </a:p>
        </p:txBody>
      </p:sp>
    </p:spTree>
    <p:extLst>
      <p:ext uri="{BB962C8B-B14F-4D97-AF65-F5344CB8AC3E}">
        <p14:creationId xmlns:p14="http://schemas.microsoft.com/office/powerpoint/2010/main" val="1443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Hurricane </a:t>
            </a:r>
            <a:r>
              <a:rPr lang="en-US" i="1" dirty="0" err="1" smtClean="0"/>
              <a:t>katrina</a:t>
            </a:r>
            <a:r>
              <a:rPr lang="en-US" i="1" dirty="0"/>
              <a:t> </a:t>
            </a:r>
            <a:r>
              <a:rPr lang="en-US" i="1" dirty="0" smtClean="0"/>
              <a:t>(2005)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914400"/>
            <a:ext cx="7848600" cy="403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47488" y="914400"/>
            <a:ext cx="3796412" cy="37660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299" y="5138615"/>
            <a:ext cx="7848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Fig. 1.1:  Most of the area of New Orleans flooded after Hurricane Katrina was majority African American.  Physical and political geography intersect in analyzing the impacts of the natural disaster </a:t>
            </a:r>
            <a:endParaRPr lang="en-US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90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/>
              <a:t>Globalization of economy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00628"/>
            <a:ext cx="7683555" cy="4039094"/>
          </a:xfrm>
        </p:spPr>
        <p:txBody>
          <a:bodyPr>
            <a:normAutofit lnSpcReduction="10000"/>
          </a:bodyPr>
          <a:lstStyle/>
          <a:p>
            <a:r>
              <a:rPr lang="en-US" sz="2400" u="sng" dirty="0" smtClean="0"/>
              <a:t>Transnational corporation</a:t>
            </a:r>
            <a:r>
              <a:rPr lang="en-US" sz="2400" dirty="0" smtClean="0"/>
              <a:t>: (multinational corp.) researches, operates factories, and sells products in many countries, not just where its headquarters are located</a:t>
            </a:r>
          </a:p>
          <a:p>
            <a:r>
              <a:rPr lang="en-US" sz="2400" dirty="0" smtClean="0"/>
              <a:t>-</a:t>
            </a:r>
            <a:r>
              <a:rPr lang="en-US" sz="2400" b="0" dirty="0"/>
              <a:t>M</a:t>
            </a:r>
            <a:r>
              <a:rPr lang="en-US" sz="2400" b="0" dirty="0" smtClean="0"/>
              <a:t>ost activities influenced by decisions made elsewhere (demand/market)</a:t>
            </a:r>
          </a:p>
          <a:p>
            <a:r>
              <a:rPr lang="en-US" sz="2400" b="0" dirty="0" smtClean="0"/>
              <a:t>-Technology allows global business </a:t>
            </a:r>
          </a:p>
          <a:p>
            <a:r>
              <a:rPr lang="en-US" sz="2400" b="0" dirty="0" smtClean="0"/>
              <a:t>-Success of the corps. depends on assessment of location</a:t>
            </a:r>
          </a:p>
          <a:p>
            <a:r>
              <a:rPr lang="en-US" sz="2400" dirty="0" smtClean="0"/>
              <a:t>What are California, Midwest, Middle East, </a:t>
            </a:r>
            <a:r>
              <a:rPr lang="en-US" sz="2400" dirty="0" err="1" smtClean="0"/>
              <a:t>etc</a:t>
            </a:r>
            <a:r>
              <a:rPr lang="en-US" sz="2400" dirty="0" smtClean="0"/>
              <a:t> known for producing?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553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b="0"/>
              <a:t>Globalization of the Economy</a:t>
            </a:r>
            <a:endParaRPr lang="en-U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85800" y="5286375"/>
            <a:ext cx="7924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23938" indent="-10239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11382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2525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Arial" charset="0"/>
              </a:rPr>
              <a:t>Fig. 1-17: The Denso corporation is headquartered in Japan, but it has regional headquarters and other facilities in North America and Western Europe.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9467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140986"/>
            <a:ext cx="7323641" cy="3808745"/>
          </a:xfrm>
        </p:spPr>
      </p:pic>
    </p:spTree>
    <p:extLst>
      <p:ext uri="{BB962C8B-B14F-4D97-AF65-F5344CB8AC3E}">
        <p14:creationId xmlns:p14="http://schemas.microsoft.com/office/powerpoint/2010/main" val="36299949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Globalization of culture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00628"/>
            <a:ext cx="7520941" cy="3978625"/>
          </a:xfrm>
        </p:spPr>
        <p:txBody>
          <a:bodyPr>
            <a:normAutofit fontScale="92500"/>
          </a:bodyPr>
          <a:lstStyle/>
          <a:p>
            <a:r>
              <a:rPr lang="en-US" sz="2400" b="0" dirty="0" smtClean="0"/>
              <a:t>Fast food restaurants look the same in every location, why?</a:t>
            </a:r>
          </a:p>
          <a:p>
            <a:r>
              <a:rPr lang="en-US" sz="2400" b="0" dirty="0" smtClean="0"/>
              <a:t>  </a:t>
            </a:r>
            <a:r>
              <a:rPr lang="en-US" sz="2400" b="0" dirty="0"/>
              <a:t>-Language and Religion</a:t>
            </a:r>
          </a:p>
          <a:p>
            <a:pPr>
              <a:buFont typeface="Arial"/>
              <a:buChar char="•"/>
            </a:pPr>
            <a:r>
              <a:rPr lang="en-US" sz="2400" b="0" dirty="0"/>
              <a:t>English and Christianity/Islam </a:t>
            </a:r>
          </a:p>
          <a:p>
            <a:r>
              <a:rPr lang="en-US" sz="2400" b="0" dirty="0"/>
              <a:t>-The more awareness of elements of global culture, the more our local beliefs, forms and traits are threatened</a:t>
            </a:r>
          </a:p>
          <a:p>
            <a:pPr>
              <a:buFont typeface="Arial"/>
              <a:buChar char="•"/>
            </a:pPr>
            <a:r>
              <a:rPr lang="en-US" sz="2400" b="0" dirty="0"/>
              <a:t>Good or bad? </a:t>
            </a:r>
          </a:p>
          <a:p>
            <a:r>
              <a:rPr lang="en-US" sz="2400" b="0" dirty="0" smtClean="0"/>
              <a:t>-Do you think culture is still celebrated? 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Can cultural differences bring unrest?</a:t>
            </a:r>
          </a:p>
          <a:p>
            <a:pPr lvl="3">
              <a:buFont typeface="Arial"/>
              <a:buChar char="•"/>
            </a:pPr>
            <a:r>
              <a:rPr lang="en-US" sz="2400" dirty="0" smtClean="0"/>
              <a:t>Egypt, Libya, Bahrain, al-</a:t>
            </a:r>
            <a:r>
              <a:rPr lang="en-US" sz="2400" dirty="0" err="1" smtClean="0"/>
              <a:t>qaeda</a:t>
            </a:r>
            <a:r>
              <a:rPr lang="en-US" sz="2400" dirty="0" smtClean="0"/>
              <a:t>, 9/11</a:t>
            </a:r>
            <a:endParaRPr lang="en-US" sz="2400" dirty="0"/>
          </a:p>
          <a:p>
            <a:endParaRPr lang="en-US" sz="24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37" y="5488489"/>
            <a:ext cx="1570543" cy="739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180" y="5488489"/>
            <a:ext cx="1451699" cy="7396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879" y="5488489"/>
            <a:ext cx="1320793" cy="7396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672" y="5488489"/>
            <a:ext cx="1989346" cy="7396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9018" y="5321872"/>
            <a:ext cx="1194882" cy="119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0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Space: distribution of features 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/>
              <a:t>Spatial thinking </a:t>
            </a:r>
            <a:r>
              <a:rPr lang="en-US" sz="2400" dirty="0" smtClean="0"/>
              <a:t>is the most fundamental skill a geographer possess to understand the arrangement of objects across large surfaces. </a:t>
            </a:r>
          </a:p>
          <a:p>
            <a:pPr marL="0" indent="0"/>
            <a:r>
              <a:rPr lang="en-US" sz="2400" b="0" dirty="0" smtClean="0"/>
              <a:t>-Think of the arrangement of people and activities in space and try to understand why are there.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When and Why? 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64506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/>
              <a:t>Space: distribution of features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38314"/>
          </a:xfrm>
        </p:spPr>
        <p:txBody>
          <a:bodyPr>
            <a:normAutofit lnSpcReduction="10000"/>
          </a:bodyPr>
          <a:lstStyle/>
          <a:p>
            <a:r>
              <a:rPr lang="en-US" sz="2400" u="sng" dirty="0" smtClean="0"/>
              <a:t>Distribution</a:t>
            </a:r>
            <a:r>
              <a:rPr lang="en-US" sz="2400" dirty="0" smtClean="0"/>
              <a:t>: arrangement of a feature in space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Three main properties: Density, Concentration, and Pattern </a:t>
            </a:r>
          </a:p>
          <a:p>
            <a:pPr marL="0" indent="0"/>
            <a:r>
              <a:rPr lang="en-US" sz="2400" u="sng" dirty="0" smtClean="0"/>
              <a:t>Density</a:t>
            </a:r>
            <a:r>
              <a:rPr lang="en-US" sz="2400" dirty="0" smtClean="0"/>
              <a:t>: frequency with which something occurs in space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Measuring anything; people, houses, cars…</a:t>
            </a:r>
          </a:p>
          <a:p>
            <a:pPr marL="0" indent="0"/>
            <a:r>
              <a:rPr lang="en-US" sz="2400" u="sng" dirty="0" smtClean="0"/>
              <a:t>Arithmetic density</a:t>
            </a:r>
            <a:r>
              <a:rPr lang="en-US" sz="2400" dirty="0" smtClean="0"/>
              <a:t>: total # of objects in an area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Commonly compares countries pop.</a:t>
            </a:r>
          </a:p>
          <a:p>
            <a:pPr marL="0" indent="0"/>
            <a:r>
              <a:rPr lang="en-US" sz="2400" b="0" dirty="0" smtClean="0"/>
              <a:t>-Large pop. may not lead to high density (China) </a:t>
            </a:r>
          </a:p>
          <a:p>
            <a:pPr marL="0" indent="0"/>
            <a:r>
              <a:rPr lang="en-US" sz="2400" b="0" dirty="0" smtClean="0"/>
              <a:t>-Poverty is unrelated to high population (Dutch) </a:t>
            </a:r>
          </a:p>
          <a:p>
            <a:pPr>
              <a:buFont typeface="Arial"/>
              <a:buChar char="•"/>
            </a:pP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423035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4114800" cy="2895600"/>
          </a:xfrm>
        </p:spPr>
        <p:txBody>
          <a:bodyPr/>
          <a:lstStyle/>
          <a:p>
            <a:r>
              <a:rPr lang="en-US" b="0" i="1"/>
              <a:t>Distribution:</a:t>
            </a:r>
            <a:r>
              <a:rPr lang="en-US" b="0"/>
              <a:t/>
            </a:r>
            <a:br>
              <a:rPr lang="en-US" b="0"/>
            </a:br>
            <a:r>
              <a:rPr lang="en-US" b="0"/>
              <a:t>Density, Concentration, &amp; Pattern</a:t>
            </a:r>
            <a:endParaRPr lang="en-U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71280" y="5423469"/>
            <a:ext cx="4648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23938" indent="-10239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11382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2525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Arial" charset="0"/>
              </a:rPr>
              <a:t>Fig. 1-18:  The density, concentration, and pattern (of houses in this example) may vary in an area or landscape. </a:t>
            </a:r>
          </a:p>
        </p:txBody>
      </p:sp>
      <p:pic>
        <p:nvPicPr>
          <p:cNvPr id="20491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247" y="-29060"/>
            <a:ext cx="4124754" cy="6877396"/>
          </a:xfrm>
        </p:spPr>
      </p:pic>
    </p:spTree>
    <p:extLst>
      <p:ext uri="{BB962C8B-B14F-4D97-AF65-F5344CB8AC3E}">
        <p14:creationId xmlns:p14="http://schemas.microsoft.com/office/powerpoint/2010/main" val="17304611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/>
              <a:t>Space: distribution of features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Concentration</a:t>
            </a:r>
            <a:r>
              <a:rPr lang="en-US" sz="2800" dirty="0" smtClean="0"/>
              <a:t>: extent of a feature’s spread over space</a:t>
            </a:r>
          </a:p>
          <a:p>
            <a:pPr>
              <a:buFont typeface="Arial"/>
              <a:buChar char="•"/>
            </a:pPr>
            <a:r>
              <a:rPr lang="en-US" sz="2800" b="0" dirty="0" smtClean="0"/>
              <a:t>Close together=</a:t>
            </a:r>
            <a:r>
              <a:rPr lang="en-US" sz="2800" b="0" i="1" dirty="0" smtClean="0"/>
              <a:t>clustered</a:t>
            </a:r>
          </a:p>
          <a:p>
            <a:pPr>
              <a:buFont typeface="Arial"/>
              <a:buChar char="•"/>
            </a:pPr>
            <a:r>
              <a:rPr lang="en-US" sz="2800" b="0" dirty="0" smtClean="0"/>
              <a:t>Far apart=</a:t>
            </a:r>
            <a:r>
              <a:rPr lang="en-US" sz="2800" b="0" i="1" dirty="0" smtClean="0"/>
              <a:t>dispersed </a:t>
            </a:r>
          </a:p>
          <a:p>
            <a:pPr marL="0" indent="0"/>
            <a:r>
              <a:rPr lang="en-US" sz="2800" b="0" i="1" dirty="0" smtClean="0"/>
              <a:t>-</a:t>
            </a:r>
            <a:r>
              <a:rPr lang="en-US" sz="2800" b="0" dirty="0" smtClean="0"/>
              <a:t>Concentration is different than density 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160528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295400"/>
          </a:xfrm>
        </p:spPr>
        <p:txBody>
          <a:bodyPr/>
          <a:lstStyle/>
          <a:p>
            <a:r>
              <a:rPr lang="en-US" b="0"/>
              <a:t>Density and Concentration of Baseball Teams, 1952 &amp; 2007</a:t>
            </a:r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85800" y="6019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914400" y="5257800"/>
            <a:ext cx="7635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23938" indent="-10239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11382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2525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bg1"/>
                </a:solidFill>
                <a:latin typeface="Arial" charset="0"/>
              </a:rPr>
              <a:t>Fig. 1-19: The changing distribution of North American baseball teams illustrates the differences between density and concentration. </a:t>
            </a:r>
          </a:p>
        </p:txBody>
      </p:sp>
      <p:pic>
        <p:nvPicPr>
          <p:cNvPr id="22540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90738"/>
            <a:ext cx="8229600" cy="2627312"/>
          </a:xfrm>
        </p:spPr>
      </p:pic>
    </p:spTree>
    <p:extLst>
      <p:ext uri="{BB962C8B-B14F-4D97-AF65-F5344CB8AC3E}">
        <p14:creationId xmlns:p14="http://schemas.microsoft.com/office/powerpoint/2010/main" val="14127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/>
              <a:t>Space: distribution of features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Pattern</a:t>
            </a:r>
            <a:r>
              <a:rPr lang="en-US" sz="2400" dirty="0" smtClean="0"/>
              <a:t>: the geometric arrangement of objects in space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Often linear distribution or in a square/rectangle grid</a:t>
            </a:r>
          </a:p>
          <a:p>
            <a:pPr lvl="8">
              <a:buFont typeface="Arial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   </a:t>
            </a:r>
            <a:r>
              <a:rPr lang="en-US" sz="2200" dirty="0"/>
              <a:t> </a:t>
            </a:r>
            <a:r>
              <a:rPr lang="en-US" sz="2200" dirty="0" smtClean="0"/>
              <a:t>       - May be irregularly distributed </a:t>
            </a:r>
            <a:endParaRPr lang="en-US" sz="2200" b="0" dirty="0" smtClean="0"/>
          </a:p>
          <a:p>
            <a:pPr marL="1627632" lvl="8" indent="0">
              <a:buNone/>
            </a:pPr>
            <a:r>
              <a:rPr lang="en-US" sz="2200" b="0" dirty="0" smtClean="0"/>
              <a:t>              - Land Ordinance of 1785 </a:t>
            </a:r>
          </a:p>
          <a:p>
            <a:pPr marL="1627632" lvl="8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	           - “Smiley face bomber”</a:t>
            </a:r>
            <a:endParaRPr lang="en-US" sz="2200" b="0" dirty="0" smtClean="0"/>
          </a:p>
          <a:p>
            <a:pPr marL="1627632" lvl="8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	    </a:t>
            </a:r>
            <a:endParaRPr lang="en-US" sz="22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49" y="2032895"/>
            <a:ext cx="2862148" cy="298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3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Gender and ethnic diversity in space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7"/>
            <a:ext cx="7520940" cy="4141241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b="0" dirty="0" smtClean="0"/>
              <a:t>The “All-American” family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Make up less than ¼ of American households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How is the location of the home selected?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Most U.S. neighborhoods residents are virtually all white or people of color 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Segregation persists because people want to reinforce their cultural identity by living near people of similar backgrounds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Cultural identity is a service of pride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These factors determine who we interact with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Why people sort themselves out in space and move across landscapes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75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01_00-CO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70895"/>
          </a:xfrm>
          <a:prstGeom prst="rect">
            <a:avLst/>
          </a:prstGeom>
        </p:spPr>
      </p:pic>
      <p:pic>
        <p:nvPicPr>
          <p:cNvPr id="6" name="Picture 5" descr="01_00-CO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8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Connections between places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b="0" dirty="0" smtClean="0"/>
              <a:t>Try and make connections among places and regions</a:t>
            </a:r>
          </a:p>
          <a:p>
            <a:pPr>
              <a:buFont typeface="Arial"/>
              <a:buChar char="•"/>
            </a:pPr>
            <a:r>
              <a:rPr lang="en-US" sz="2400" u="sng" dirty="0" smtClean="0"/>
              <a:t>Space-Time compression</a:t>
            </a:r>
            <a:r>
              <a:rPr lang="en-US" sz="2400" dirty="0" smtClean="0"/>
              <a:t>: the reduction in the time it takes to diffuse something to a distant place, as a result of improved communications and transportation systems 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Time it takes for something to get from place A to B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Distant places seem less remote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How can this promote rapid change?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Culture and economy reach other places much quicker</a:t>
            </a:r>
          </a:p>
        </p:txBody>
      </p:sp>
    </p:spTree>
    <p:extLst>
      <p:ext uri="{BB962C8B-B14F-4D97-AF65-F5344CB8AC3E}">
        <p14:creationId xmlns:p14="http://schemas.microsoft.com/office/powerpoint/2010/main" val="14617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685800"/>
          </a:xfrm>
        </p:spPr>
        <p:txBody>
          <a:bodyPr/>
          <a:lstStyle/>
          <a:p>
            <a:r>
              <a:rPr lang="en-US" sz="3600" b="0"/>
              <a:t>Space-Time Compression, 1492-1962</a:t>
            </a:r>
            <a:r>
              <a:rPr lang="en-US" sz="3600"/>
              <a:t> </a:t>
            </a:r>
            <a:r>
              <a:rPr lang="en-US"/>
              <a:t> 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17525" y="5972175"/>
            <a:ext cx="81692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23938" indent="-10239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13747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4890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33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bg1"/>
                </a:solidFill>
                <a:latin typeface="Arial" charset="0"/>
              </a:rPr>
              <a:t>Fig. 1-20: The times required to cross the Atlantic, or orbit the earth, illustrate how transport improvements have shrunk the world.</a:t>
            </a:r>
          </a:p>
        </p:txBody>
      </p:sp>
      <p:pic>
        <p:nvPicPr>
          <p:cNvPr id="23563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778230"/>
            <a:ext cx="4541838" cy="4233970"/>
          </a:xfrm>
        </p:spPr>
      </p:pic>
    </p:spTree>
    <p:extLst>
      <p:ext uri="{BB962C8B-B14F-4D97-AF65-F5344CB8AC3E}">
        <p14:creationId xmlns:p14="http://schemas.microsoft.com/office/powerpoint/2010/main" val="1307630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z="4400" b="0"/>
              <a:t>Airline Route Networks</a:t>
            </a:r>
            <a:endParaRPr lang="en-U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85800" y="5943600"/>
            <a:ext cx="7594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23938" indent="-10239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11382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2525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bg1"/>
                </a:solidFill>
                <a:latin typeface="Arial" charset="0"/>
              </a:rPr>
              <a:t>Fig. 1-21: Continental Airlines, like many others, has configured its route network in a </a:t>
            </a:r>
            <a:r>
              <a:rPr lang="ja-JP" altLang="en-US" sz="1600">
                <a:solidFill>
                  <a:schemeClr val="bg1"/>
                </a:solidFill>
                <a:latin typeface="Arial"/>
              </a:rPr>
              <a:t>“</a:t>
            </a:r>
            <a:r>
              <a:rPr lang="en-US" sz="1600">
                <a:solidFill>
                  <a:schemeClr val="bg1"/>
                </a:solidFill>
                <a:latin typeface="Arial" charset="0"/>
              </a:rPr>
              <a:t>hub and spoke</a:t>
            </a:r>
            <a:r>
              <a:rPr lang="ja-JP" altLang="en-US" sz="1600">
                <a:solidFill>
                  <a:schemeClr val="bg1"/>
                </a:solidFill>
                <a:latin typeface="Arial"/>
              </a:rPr>
              <a:t>”</a:t>
            </a:r>
            <a:r>
              <a:rPr lang="en-US" sz="1600">
                <a:solidFill>
                  <a:schemeClr val="bg1"/>
                </a:solidFill>
                <a:latin typeface="Arial" charset="0"/>
              </a:rPr>
              <a:t> system. </a:t>
            </a:r>
          </a:p>
        </p:txBody>
      </p:sp>
      <p:pic>
        <p:nvPicPr>
          <p:cNvPr id="24587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082675"/>
            <a:ext cx="6019734" cy="3983565"/>
          </a:xfrm>
        </p:spPr>
      </p:pic>
    </p:spTree>
    <p:extLst>
      <p:ext uri="{BB962C8B-B14F-4D97-AF65-F5344CB8AC3E}">
        <p14:creationId xmlns:p14="http://schemas.microsoft.com/office/powerpoint/2010/main" val="42492638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Spatial interaction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127732"/>
          </a:xfrm>
        </p:spPr>
        <p:txBody>
          <a:bodyPr>
            <a:normAutofit fontScale="92500"/>
          </a:bodyPr>
          <a:lstStyle/>
          <a:p>
            <a:pPr>
              <a:buFont typeface="Arial"/>
              <a:buChar char="•"/>
            </a:pPr>
            <a:r>
              <a:rPr lang="en-US" sz="2400" b="0" dirty="0" smtClean="0"/>
              <a:t>People used to have to relocate to spread culture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How do we spread culture now?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TV, cameras, computers allow us to do it instantly 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When places are connected through a network, geographers call it Spatial Interaction 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Name some Networks 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NBC, </a:t>
            </a:r>
            <a:r>
              <a:rPr lang="en-US" sz="2000" dirty="0" err="1" smtClean="0"/>
              <a:t>SouthWest</a:t>
            </a:r>
            <a:r>
              <a:rPr lang="en-US" sz="2000" dirty="0" smtClean="0"/>
              <a:t>, Greyhound, ? 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Interaction can have barriers…name some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Ocean, desert, language, religion </a:t>
            </a:r>
          </a:p>
          <a:p>
            <a:pPr lvl="1">
              <a:buFont typeface="Arial"/>
              <a:buChar char="•"/>
            </a:pPr>
            <a:r>
              <a:rPr lang="en-US" sz="2400" b="1" u="sng" dirty="0" smtClean="0"/>
              <a:t>Distance Decay</a:t>
            </a:r>
            <a:r>
              <a:rPr lang="en-US" sz="2400" dirty="0" smtClean="0"/>
              <a:t>:</a:t>
            </a:r>
            <a:r>
              <a:rPr lang="en-US" sz="2400" b="1" dirty="0" smtClean="0"/>
              <a:t> the diminishing importance and eventual disappearance of something with increasing distance.</a:t>
            </a:r>
            <a:endParaRPr lang="en-US" sz="24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373777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Diffusion 	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006142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Diffusion</a:t>
            </a:r>
            <a:r>
              <a:rPr lang="en-US" sz="2400" dirty="0" smtClean="0"/>
              <a:t>: is the process by which a characteristic spreads across from one space to another over time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Communication and transportation networks 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People in more than one region may improve/modify an idea at the same time but in different ways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Place where innovation originates is a </a:t>
            </a:r>
            <a:r>
              <a:rPr lang="en-US" sz="2400" b="1" u="sng" dirty="0" smtClean="0"/>
              <a:t>hearth</a:t>
            </a:r>
            <a:endParaRPr lang="en-US" sz="2400" dirty="0" smtClean="0"/>
          </a:p>
          <a:p>
            <a:pPr lvl="1">
              <a:buFont typeface="Arial"/>
              <a:buChar char="•"/>
            </a:pPr>
            <a:r>
              <a:rPr lang="en-US" sz="2400" dirty="0" smtClean="0"/>
              <a:t>How do hearths emerge? 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Try something new, allocate resources to nurture the innovation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An idea may originate independently in more than one hearth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Hearths may emerge in 2 regions, 2 groups modify a shared concept 2 different ways</a:t>
            </a:r>
          </a:p>
        </p:txBody>
      </p:sp>
    </p:spTree>
    <p:extLst>
      <p:ext uri="{BB962C8B-B14F-4D97-AF65-F5344CB8AC3E}">
        <p14:creationId xmlns:p14="http://schemas.microsoft.com/office/powerpoint/2010/main" val="177040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Diffusion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dirty="0" smtClean="0"/>
              <a:t>For a “person, object, or idea” to have interaction with “ “ in other regions…what must occur? 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2 types of diffusion</a:t>
            </a:r>
          </a:p>
          <a:p>
            <a:pPr>
              <a:buFont typeface="Arial"/>
              <a:buChar char="•"/>
            </a:pPr>
            <a:r>
              <a:rPr lang="en-US" sz="2400" u="sng" dirty="0" smtClean="0"/>
              <a:t>Relocation</a:t>
            </a:r>
            <a:r>
              <a:rPr lang="en-US" sz="2400" dirty="0" smtClean="0"/>
              <a:t>: spread of an idea </a:t>
            </a:r>
            <a:r>
              <a:rPr lang="en-US" sz="2400" dirty="0" smtClean="0">
                <a:sym typeface="Wingdings"/>
              </a:rPr>
              <a:t> physical movement of people from one place to another</a:t>
            </a:r>
          </a:p>
          <a:p>
            <a:pPr lvl="2">
              <a:buFont typeface="Arial"/>
              <a:buChar char="•"/>
            </a:pPr>
            <a:r>
              <a:rPr lang="en-US" sz="2000" dirty="0" smtClean="0">
                <a:sym typeface="Wingdings"/>
              </a:rPr>
              <a:t>Carry culture; language, religion, ethnicity 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ym typeface="Wingdings"/>
              </a:rPr>
              <a:t>What primary languages in the U.S. and why? 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ym typeface="Wingdings"/>
              </a:rPr>
              <a:t>AIDS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343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2895600" cy="3581400"/>
          </a:xfrm>
        </p:spPr>
        <p:txBody>
          <a:bodyPr/>
          <a:lstStyle/>
          <a:p>
            <a:r>
              <a:rPr lang="en-US" sz="3600" b="0" dirty="0"/>
              <a:t>AIDS Diffusion in the US,</a:t>
            </a:r>
            <a:r>
              <a:rPr lang="en-US" b="0" dirty="0"/>
              <a:t> </a:t>
            </a:r>
            <a:r>
              <a:rPr lang="en-US" sz="3600" b="0" dirty="0"/>
              <a:t>1981-2002</a:t>
            </a:r>
            <a:endParaRPr lang="en-US" sz="3200" b="0" dirty="0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81000" y="6096000"/>
            <a:ext cx="8534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23938" indent="-10239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11382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2525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bg1"/>
                </a:solidFill>
                <a:latin typeface="Arial" charset="0"/>
              </a:rPr>
              <a:t>Fig. 1-22: New AIDS cases were concentrated in three nodes in 1981. They spread through the country in the 1980s, but declined in the original nodes in the late 1990s. </a:t>
            </a:r>
          </a:p>
        </p:txBody>
      </p:sp>
      <p:pic>
        <p:nvPicPr>
          <p:cNvPr id="25613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78200" y="0"/>
            <a:ext cx="5765800" cy="5867400"/>
          </a:xfrm>
        </p:spPr>
      </p:pic>
    </p:spTree>
    <p:extLst>
      <p:ext uri="{BB962C8B-B14F-4D97-AF65-F5344CB8AC3E}">
        <p14:creationId xmlns:p14="http://schemas.microsoft.com/office/powerpoint/2010/main" val="22392693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153400" cy="1295400"/>
          </a:xfrm>
        </p:spPr>
        <p:txBody>
          <a:bodyPr/>
          <a:lstStyle/>
          <a:p>
            <a:r>
              <a:rPr lang="en-US" b="0"/>
              <a:t>New AIDS Cases, 1981 </a:t>
            </a:r>
            <a:br>
              <a:rPr lang="en-US" b="0"/>
            </a:br>
            <a:r>
              <a:rPr lang="en-US" sz="3400" b="0" i="1"/>
              <a:t>(per 100,000 population)</a:t>
            </a:r>
            <a:endParaRPr lang="en-US" b="0"/>
          </a:p>
        </p:txBody>
      </p:sp>
      <p:pic>
        <p:nvPicPr>
          <p:cNvPr id="522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5428" y="1556500"/>
            <a:ext cx="6186152" cy="3955569"/>
          </a:xfrm>
        </p:spPr>
      </p:pic>
    </p:spTree>
    <p:extLst>
      <p:ext uri="{BB962C8B-B14F-4D97-AF65-F5344CB8AC3E}">
        <p14:creationId xmlns:p14="http://schemas.microsoft.com/office/powerpoint/2010/main" val="318044596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b="0"/>
              <a:t>New AIDS Cases, 1993 </a:t>
            </a:r>
            <a:br>
              <a:rPr lang="en-US" b="0"/>
            </a:br>
            <a:r>
              <a:rPr lang="en-US" sz="3400" b="0" i="1"/>
              <a:t>(per 100,000 population)</a:t>
            </a:r>
          </a:p>
        </p:txBody>
      </p:sp>
      <p:pic>
        <p:nvPicPr>
          <p:cNvPr id="532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4893" y="1310466"/>
            <a:ext cx="5822143" cy="3722813"/>
          </a:xfrm>
        </p:spPr>
      </p:pic>
    </p:spTree>
    <p:extLst>
      <p:ext uri="{BB962C8B-B14F-4D97-AF65-F5344CB8AC3E}">
        <p14:creationId xmlns:p14="http://schemas.microsoft.com/office/powerpoint/2010/main" val="426030978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b="0"/>
              <a:t>New AIDS Cases, 2002</a:t>
            </a:r>
            <a:br>
              <a:rPr lang="en-US" b="0"/>
            </a:br>
            <a:r>
              <a:rPr lang="en-US" sz="3400" b="0" i="1"/>
              <a:t>(per 100,000 population)</a:t>
            </a:r>
          </a:p>
        </p:txBody>
      </p:sp>
      <p:pic>
        <p:nvPicPr>
          <p:cNvPr id="542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6140" y="1320419"/>
            <a:ext cx="5080515" cy="4315755"/>
          </a:xfrm>
        </p:spPr>
      </p:pic>
    </p:spTree>
    <p:extLst>
      <p:ext uri="{BB962C8B-B14F-4D97-AF65-F5344CB8AC3E}">
        <p14:creationId xmlns:p14="http://schemas.microsoft.com/office/powerpoint/2010/main" val="590413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Geography’s most important tool?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MAP</a:t>
            </a:r>
            <a:r>
              <a:rPr lang="en-US" sz="2400" dirty="0" smtClean="0"/>
              <a:t>: 2-D or flat-scale model of E’s surface, or a portion of it.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Stores reference material and communication geographic info. </a:t>
            </a:r>
          </a:p>
          <a:p>
            <a:pPr marL="0" indent="0"/>
            <a:r>
              <a:rPr lang="en-US" sz="2400" b="0" u="sng" dirty="0" smtClean="0"/>
              <a:t>Cartography</a:t>
            </a:r>
            <a:r>
              <a:rPr lang="en-US" sz="2400" b="0" dirty="0" smtClean="0"/>
              <a:t>: </a:t>
            </a:r>
            <a:r>
              <a:rPr lang="en-US" sz="2400" dirty="0" smtClean="0"/>
              <a:t>science of mapmaking</a:t>
            </a:r>
            <a:endParaRPr lang="en-US" sz="2400" u="sng" dirty="0"/>
          </a:p>
        </p:txBody>
      </p:sp>
      <p:pic>
        <p:nvPicPr>
          <p:cNvPr id="4" name="Picture 3" descr="01_02-01UN.jpg"/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0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990600"/>
          </a:xfrm>
        </p:spPr>
        <p:txBody>
          <a:bodyPr/>
          <a:lstStyle/>
          <a:p>
            <a:r>
              <a:rPr lang="en-US" b="0"/>
              <a:t>Cumulative AIDS Cases, </a:t>
            </a:r>
            <a:r>
              <a:rPr lang="en-US" sz="3800" b="0"/>
              <a:t>1981-2002</a:t>
            </a:r>
            <a:endParaRPr lang="en-US" sz="3400" b="0" i="1"/>
          </a:p>
        </p:txBody>
      </p:sp>
      <p:pic>
        <p:nvPicPr>
          <p:cNvPr id="553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045479"/>
            <a:ext cx="5439363" cy="4622576"/>
          </a:xfrm>
        </p:spPr>
      </p:pic>
    </p:spTree>
    <p:extLst>
      <p:ext uri="{BB962C8B-B14F-4D97-AF65-F5344CB8AC3E}">
        <p14:creationId xmlns:p14="http://schemas.microsoft.com/office/powerpoint/2010/main" val="59091830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Diffusion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114222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Expansion</a:t>
            </a:r>
            <a:r>
              <a:rPr lang="en-US" sz="2400" dirty="0" smtClean="0"/>
              <a:t>: spread of a feature from one place to another in a snowballing process</a:t>
            </a:r>
          </a:p>
          <a:p>
            <a:pPr lvl="2">
              <a:buFont typeface="Arial"/>
              <a:buChar char="•"/>
            </a:pPr>
            <a:r>
              <a:rPr lang="en-US" sz="2400" dirty="0" smtClean="0"/>
              <a:t>May result from one of 3 things:</a:t>
            </a:r>
          </a:p>
          <a:p>
            <a:pPr marL="466344" lvl="3" indent="0">
              <a:buNone/>
            </a:pPr>
            <a:r>
              <a:rPr lang="en-US" sz="2000" dirty="0" smtClean="0"/>
              <a:t>Hierarchical diffusion</a:t>
            </a:r>
          </a:p>
          <a:p>
            <a:pPr marL="466344" lvl="3" indent="0">
              <a:buNone/>
            </a:pPr>
            <a:r>
              <a:rPr lang="en-US" sz="2000" dirty="0" smtClean="0"/>
              <a:t>Contagious diffusion</a:t>
            </a:r>
          </a:p>
          <a:p>
            <a:pPr marL="466344" lvl="3" indent="0">
              <a:buNone/>
            </a:pPr>
            <a:r>
              <a:rPr lang="en-US" sz="2000" dirty="0" smtClean="0"/>
              <a:t>Stimulus diffusion </a:t>
            </a:r>
          </a:p>
          <a:p>
            <a:pPr marL="9144" lvl="1" indent="0">
              <a:buNone/>
            </a:pPr>
            <a:endParaRPr lang="en-US" sz="2000" dirty="0"/>
          </a:p>
          <a:p>
            <a:pPr marL="9144" lvl="1" indent="0">
              <a:buNone/>
            </a:pPr>
            <a:r>
              <a:rPr lang="en-US" sz="2000" b="1" u="sng" dirty="0" smtClean="0"/>
              <a:t>Hierarchical:</a:t>
            </a:r>
            <a:r>
              <a:rPr lang="en-US" sz="2000" b="1" dirty="0" smtClean="0"/>
              <a:t> spread of an idea from persons/nodes of authority or power to other persons or places</a:t>
            </a:r>
          </a:p>
          <a:p>
            <a:pPr marL="9144" lvl="1" indent="0">
              <a:buNone/>
            </a:pPr>
            <a:r>
              <a:rPr lang="en-US" sz="2000" dirty="0" smtClean="0"/>
              <a:t>	Examples?</a:t>
            </a:r>
          </a:p>
        </p:txBody>
      </p:sp>
    </p:spTree>
    <p:extLst>
      <p:ext uri="{BB962C8B-B14F-4D97-AF65-F5344CB8AC3E}">
        <p14:creationId xmlns:p14="http://schemas.microsoft.com/office/powerpoint/2010/main" val="126749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diffusion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Contagious</a:t>
            </a:r>
            <a:r>
              <a:rPr lang="en-US" sz="2400" dirty="0" smtClean="0"/>
              <a:t>: rapid, widespread diffusion of a characteristic throughout the population 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Diseases; influenza, STD’s, AIDS</a:t>
            </a:r>
          </a:p>
          <a:p>
            <a:pPr lvl="2">
              <a:buFont typeface="Arial"/>
              <a:buChar char="•"/>
            </a:pPr>
            <a:r>
              <a:rPr lang="en-US" sz="2000" b="0" dirty="0" smtClean="0"/>
              <a:t>Ideas; Internet (WWW) ?</a:t>
            </a:r>
          </a:p>
          <a:p>
            <a:pPr lvl="1">
              <a:buFont typeface="Arial"/>
              <a:buChar char="•"/>
            </a:pPr>
            <a:r>
              <a:rPr lang="en-US" sz="2400" b="1" u="sng" dirty="0" smtClean="0"/>
              <a:t>Stimulus</a:t>
            </a:r>
            <a:r>
              <a:rPr lang="en-US" sz="2400" b="1" dirty="0" smtClean="0"/>
              <a:t>: spread of an underlying principal, even though a characteristic itself fails to diffuse 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Apple </a:t>
            </a:r>
            <a:r>
              <a:rPr lang="en-US" sz="2000" dirty="0" err="1" smtClean="0"/>
              <a:t>vs</a:t>
            </a:r>
            <a:r>
              <a:rPr lang="en-US" sz="2000" dirty="0" smtClean="0"/>
              <a:t> IBM early 1990’s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Expansion diffusion occurs much more rapidly now then in the past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231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Diffusion of culture and economy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sz="2000" b="0" dirty="0" smtClean="0"/>
              <a:t>Transportation and communication rapidly diffuse raw materials, goods, services, and capital from nodes of origin to other regions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Autoworker in Detroit </a:t>
            </a:r>
            <a:r>
              <a:rPr lang="en-US" sz="2000" dirty="0" smtClean="0">
                <a:sym typeface="Wingdings"/>
              </a:rPr>
              <a:t> decisions made in Mexico City or Tokyo</a:t>
            </a:r>
          </a:p>
          <a:p>
            <a:pPr lvl="1">
              <a:buFont typeface="Arial"/>
              <a:buChar char="•"/>
            </a:pPr>
            <a:endParaRPr lang="en-US" sz="2000" dirty="0" smtClean="0">
              <a:sym typeface="Wingdings"/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sym typeface="Wingdings"/>
              </a:rPr>
              <a:t>Global culture and economy based in 3 core hearth regions</a:t>
            </a:r>
          </a:p>
          <a:p>
            <a:pPr marL="694944" lvl="2" indent="-457200">
              <a:buAutoNum type="arabicPeriod"/>
            </a:pPr>
            <a:r>
              <a:rPr lang="en-US" sz="2000" b="0" dirty="0" smtClean="0">
                <a:sym typeface="Wingdings"/>
              </a:rPr>
              <a:t>North America 2. Western Europe 3. Japan</a:t>
            </a:r>
          </a:p>
          <a:p>
            <a:pPr lvl="2"/>
            <a:r>
              <a:rPr lang="en-US" sz="2000" dirty="0" smtClean="0">
                <a:sym typeface="Wingdings"/>
              </a:rPr>
              <a:t>Advanced technology &amp; capital to buy and invest goods/services</a:t>
            </a:r>
          </a:p>
          <a:p>
            <a:pPr>
              <a:buFont typeface="Arial"/>
              <a:buChar char="•"/>
            </a:pPr>
            <a:endParaRPr lang="en-US" sz="2000" b="0" dirty="0" smtClean="0"/>
          </a:p>
          <a:p>
            <a:pPr>
              <a:buFont typeface="Arial"/>
              <a:buChar char="•"/>
            </a:pPr>
            <a:r>
              <a:rPr lang="en-US" sz="2000" b="0" dirty="0" smtClean="0"/>
              <a:t>The increasing gap in economic conditions between regions in core and periphery regions as a result of the globalization of the economy is known as </a:t>
            </a:r>
            <a:r>
              <a:rPr lang="en-US" sz="2000" u="sng" dirty="0" smtClean="0"/>
              <a:t>uneven development</a:t>
            </a:r>
            <a:r>
              <a:rPr lang="en-US" sz="2000" dirty="0" smtClean="0"/>
              <a:t> 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45817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Maps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41333"/>
          </a:xfrm>
        </p:spPr>
        <p:txBody>
          <a:bodyPr>
            <a:normAutofit/>
          </a:bodyPr>
          <a:lstStyle/>
          <a:p>
            <a:pPr marL="0" indent="0"/>
            <a:r>
              <a:rPr lang="en-US" sz="2400" dirty="0" smtClean="0"/>
              <a:t>Early Mapmaking</a:t>
            </a:r>
          </a:p>
          <a:p>
            <a:pPr>
              <a:buFont typeface="Arial"/>
              <a:buChar char="•"/>
            </a:pPr>
            <a:r>
              <a:rPr lang="en-US" sz="2000" b="0" dirty="0" smtClean="0"/>
              <a:t>Babylonians ~ 2300 B.C.</a:t>
            </a:r>
          </a:p>
          <a:p>
            <a:pPr>
              <a:buFont typeface="Arial"/>
              <a:buChar char="•"/>
            </a:pPr>
            <a:r>
              <a:rPr lang="en-US" sz="2000" b="0" dirty="0" smtClean="0"/>
              <a:t>Aristotle demonstrates E was spherical (384-322 B.C.)</a:t>
            </a:r>
          </a:p>
          <a:p>
            <a:pPr>
              <a:buFont typeface="Arial"/>
              <a:buChar char="•"/>
            </a:pPr>
            <a:r>
              <a:rPr lang="en-US" sz="2000" b="0" dirty="0" smtClean="0"/>
              <a:t>Roman &amp; Greek Contributions</a:t>
            </a:r>
          </a:p>
          <a:p>
            <a:pPr marL="0" indent="0"/>
            <a:r>
              <a:rPr lang="en-US" sz="2400" dirty="0" smtClean="0"/>
              <a:t>Map Scale</a:t>
            </a:r>
          </a:p>
          <a:p>
            <a:pPr>
              <a:buFont typeface="Arial"/>
              <a:buChar char="•"/>
            </a:pPr>
            <a:r>
              <a:rPr lang="en-US" sz="2000" b="0" dirty="0" smtClean="0"/>
              <a:t>Large scale = less detail, Smaller scale = more detail</a:t>
            </a:r>
          </a:p>
          <a:p>
            <a:pPr>
              <a:buFont typeface="Arial"/>
              <a:buChar char="•"/>
            </a:pPr>
            <a:r>
              <a:rPr lang="en-US" sz="2000" u="sng" dirty="0" smtClean="0"/>
              <a:t>Scale</a:t>
            </a:r>
            <a:r>
              <a:rPr lang="en-US" sz="2000" dirty="0" smtClean="0"/>
              <a:t>: relationship of a feature’s size on a map to its size on E</a:t>
            </a:r>
          </a:p>
          <a:p>
            <a:pPr lvl="3">
              <a:buFont typeface="Arial"/>
              <a:buChar char="•"/>
            </a:pPr>
            <a:r>
              <a:rPr lang="en-US" sz="2000" dirty="0" smtClean="0"/>
              <a:t>Fraction/ratio, written, bar scale</a:t>
            </a:r>
          </a:p>
          <a:p>
            <a:pPr marL="0" indent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257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2505</TotalTime>
  <Words>3093</Words>
  <Application>Microsoft Office PowerPoint</Application>
  <PresentationFormat>On-screen Show (4:3)</PresentationFormat>
  <Paragraphs>389</Paragraphs>
  <Slides>83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Angles</vt:lpstr>
      <vt:lpstr>AP Human Geography</vt:lpstr>
      <vt:lpstr>What is geography? </vt:lpstr>
      <vt:lpstr>Globalization vs. local diversity</vt:lpstr>
      <vt:lpstr>BIG 2: Where and why</vt:lpstr>
      <vt:lpstr>Don’t forget about physicality </vt:lpstr>
      <vt:lpstr>Hurricane katrina (2005)</vt:lpstr>
      <vt:lpstr>PowerPoint Presentation</vt:lpstr>
      <vt:lpstr>Geography’s most important tool?</vt:lpstr>
      <vt:lpstr>Maps</vt:lpstr>
      <vt:lpstr> Scale Differences: Maps of Washington State  </vt:lpstr>
      <vt:lpstr>Washington State  (1:10 million scale)</vt:lpstr>
      <vt:lpstr>Western Washington (1:1 million scale)</vt:lpstr>
      <vt:lpstr>Seattle Region (1:100,000 scale)</vt:lpstr>
      <vt:lpstr>Downtown Seattle, Washington (1:10,000 scale)</vt:lpstr>
      <vt:lpstr>Maps</vt:lpstr>
      <vt:lpstr>U.S. LAND ORDINANCE OF 1785</vt:lpstr>
      <vt:lpstr>PowerPoint Presentation</vt:lpstr>
      <vt:lpstr>PowerPoint Presentation</vt:lpstr>
      <vt:lpstr>CONTEMPORARY TOOLS</vt:lpstr>
      <vt:lpstr>Layers of a GIS</vt:lpstr>
      <vt:lpstr>CONTEMPORARY TOOLS</vt:lpstr>
      <vt:lpstr>Google Map  Available apts. In charlotte </vt:lpstr>
      <vt:lpstr>Why is each point on earth unique?</vt:lpstr>
      <vt:lpstr>Place</vt:lpstr>
      <vt:lpstr>Place</vt:lpstr>
      <vt:lpstr>Site: Lower Manhattan Island</vt:lpstr>
      <vt:lpstr>Place</vt:lpstr>
      <vt:lpstr>Singapore </vt:lpstr>
      <vt:lpstr>Place</vt:lpstr>
      <vt:lpstr>World Geographic Grid</vt:lpstr>
      <vt:lpstr>World Time Zones</vt:lpstr>
      <vt:lpstr>Regions: areas of Unique Character</vt:lpstr>
      <vt:lpstr>Regions: areas of Unique Character</vt:lpstr>
      <vt:lpstr>Presidential Election, 2004 Results by State</vt:lpstr>
      <vt:lpstr>Regions: areas of Unique Character</vt:lpstr>
      <vt:lpstr>Formal and Functional Regions</vt:lpstr>
      <vt:lpstr>Regions: areas of Unique Character</vt:lpstr>
      <vt:lpstr>Vernacular Regions</vt:lpstr>
      <vt:lpstr>Spatial association</vt:lpstr>
      <vt:lpstr>PowerPoint Presentation</vt:lpstr>
      <vt:lpstr>PowerPoint Presentation</vt:lpstr>
      <vt:lpstr>Regional integration of culture</vt:lpstr>
      <vt:lpstr>Regional integration of culture</vt:lpstr>
      <vt:lpstr>Regional integration of culture</vt:lpstr>
      <vt:lpstr>Cultural ecology: Integrating culture and environment </vt:lpstr>
      <vt:lpstr>Cultural ecology: Integrating culture and environment </vt:lpstr>
      <vt:lpstr>Cultural ecology: Integrating culture and environment </vt:lpstr>
      <vt:lpstr>Cultural ecology: Integrating culture and environment </vt:lpstr>
      <vt:lpstr>World Climate Regions</vt:lpstr>
      <vt:lpstr>Cultural ecology: Integrating culture and environment </vt:lpstr>
      <vt:lpstr>Cultural ecology: Integrating culture and environment </vt:lpstr>
      <vt:lpstr>God made earth, but the Dutch made the Netherlands</vt:lpstr>
      <vt:lpstr>Environmental Modification in the Netherlands</vt:lpstr>
      <vt:lpstr>PowerPoint Presentation</vt:lpstr>
      <vt:lpstr>Environmental Modification in Florida</vt:lpstr>
      <vt:lpstr>C-38 Canal Florida </vt:lpstr>
      <vt:lpstr>Florida’s environmental modifications</vt:lpstr>
      <vt:lpstr>Why are different places similar?  </vt:lpstr>
      <vt:lpstr>Globalization of economy </vt:lpstr>
      <vt:lpstr>Globalization of economy </vt:lpstr>
      <vt:lpstr>Globalization of the Economy</vt:lpstr>
      <vt:lpstr>Globalization of culture</vt:lpstr>
      <vt:lpstr>Space: distribution of features </vt:lpstr>
      <vt:lpstr>Space: distribution of features </vt:lpstr>
      <vt:lpstr>Distribution: Density, Concentration, &amp; Pattern</vt:lpstr>
      <vt:lpstr>Space: distribution of features </vt:lpstr>
      <vt:lpstr>Density and Concentration of Baseball Teams, 1952 &amp; 2007</vt:lpstr>
      <vt:lpstr>Space: distribution of features </vt:lpstr>
      <vt:lpstr>Gender and ethnic diversity in space</vt:lpstr>
      <vt:lpstr>Connections between places</vt:lpstr>
      <vt:lpstr>Space-Time Compression, 1492-1962  </vt:lpstr>
      <vt:lpstr>Airline Route Networks</vt:lpstr>
      <vt:lpstr>Spatial interaction</vt:lpstr>
      <vt:lpstr>Diffusion  </vt:lpstr>
      <vt:lpstr>Diffusion </vt:lpstr>
      <vt:lpstr>AIDS Diffusion in the US, 1981-2002</vt:lpstr>
      <vt:lpstr>New AIDS Cases, 1981  (per 100,000 population)</vt:lpstr>
      <vt:lpstr>New AIDS Cases, 1993  (per 100,000 population)</vt:lpstr>
      <vt:lpstr>New AIDS Cases, 2002 (per 100,000 population)</vt:lpstr>
      <vt:lpstr>Cumulative AIDS Cases, 1981-2002</vt:lpstr>
      <vt:lpstr>Diffusion</vt:lpstr>
      <vt:lpstr>diffusion</vt:lpstr>
      <vt:lpstr>Diffusion of culture and economy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Human Geography</dc:title>
  <dc:creator>Evan Keneavy</dc:creator>
  <cp:lastModifiedBy>Georgianna Holley</cp:lastModifiedBy>
  <cp:revision>134</cp:revision>
  <dcterms:created xsi:type="dcterms:W3CDTF">2012-08-24T00:39:05Z</dcterms:created>
  <dcterms:modified xsi:type="dcterms:W3CDTF">2014-07-08T14:06:45Z</dcterms:modified>
</cp:coreProperties>
</file>